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28" r:id="rId2"/>
    <p:sldId id="332" r:id="rId3"/>
    <p:sldId id="329" r:id="rId4"/>
    <p:sldId id="331" r:id="rId5"/>
    <p:sldId id="338" r:id="rId6"/>
    <p:sldId id="339" r:id="rId7"/>
    <p:sldId id="340" r:id="rId8"/>
    <p:sldId id="330" r:id="rId9"/>
    <p:sldId id="333" r:id="rId10"/>
    <p:sldId id="334" r:id="rId11"/>
    <p:sldId id="335" r:id="rId12"/>
    <p:sldId id="336" r:id="rId13"/>
    <p:sldId id="341" r:id="rId14"/>
    <p:sldId id="344" r:id="rId15"/>
    <p:sldId id="342" r:id="rId16"/>
    <p:sldId id="337" r:id="rId17"/>
    <p:sldId id="343" r:id="rId18"/>
    <p:sldId id="345" r:id="rId19"/>
    <p:sldId id="346" r:id="rId20"/>
    <p:sldId id="347" r:id="rId21"/>
  </p:sldIdLst>
  <p:sldSz cx="10693400" cy="756285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70">
          <p15:clr>
            <a:srgbClr val="A4A3A4"/>
          </p15:clr>
        </p15:guide>
        <p15:guide id="2" pos="296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40">
          <p15:clr>
            <a:srgbClr val="A4A3A4"/>
          </p15:clr>
        </p15:guide>
        <p15:guide id="2" pos="312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D4E7F7"/>
    <a:srgbClr val="D4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Střední styl 1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68127" autoAdjust="0"/>
  </p:normalViewPr>
  <p:slideViewPr>
    <p:cSldViewPr>
      <p:cViewPr varScale="1">
        <p:scale>
          <a:sx n="106" d="100"/>
          <a:sy n="106" d="100"/>
        </p:scale>
        <p:origin x="-1200" y="-78"/>
      </p:cViewPr>
      <p:guideLst>
        <p:guide orient="horz" pos="270"/>
        <p:guide pos="29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2" d="100"/>
          <a:sy n="112" d="100"/>
        </p:scale>
        <p:origin x="-270" y="-78"/>
      </p:cViewPr>
      <p:guideLst>
        <p:guide orient="horz" pos="2140"/>
        <p:guide pos="312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96" cy="3399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23457" y="0"/>
            <a:ext cx="4301596" cy="3399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BA907-E156-474F-8BF8-8417292D8765}" type="datetimeFigureOut">
              <a:rPr lang="cs-CZ" smtClean="0"/>
              <a:pPr/>
              <a:t>22.11.2023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116"/>
            <a:ext cx="4301596" cy="339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23457" y="6456116"/>
            <a:ext cx="4301596" cy="339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93493-F494-4F75-B792-97DF01F90A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160050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642" cy="339598"/>
          </a:xfrm>
          <a:prstGeom prst="rect">
            <a:avLst/>
          </a:prstGeom>
        </p:spPr>
        <p:txBody>
          <a:bodyPr vert="horz" lIns="83658" tIns="41829" rIns="83658" bIns="41829" rtlCol="0"/>
          <a:lstStyle>
            <a:lvl1pPr algn="l">
              <a:defRPr sz="11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3524" y="1"/>
            <a:ext cx="4300168" cy="339598"/>
          </a:xfrm>
          <a:prstGeom prst="rect">
            <a:avLst/>
          </a:prstGeom>
        </p:spPr>
        <p:txBody>
          <a:bodyPr vert="horz" lIns="83658" tIns="41829" rIns="83658" bIns="41829" rtlCol="0"/>
          <a:lstStyle>
            <a:lvl1pPr algn="r">
              <a:defRPr sz="1100"/>
            </a:lvl1pPr>
          </a:lstStyle>
          <a:p>
            <a:fld id="{DFFBD6AD-0A28-4BFA-B5DB-0888ADB6E6FE}" type="datetimeFigureOut">
              <a:rPr lang="cs-CZ" smtClean="0"/>
              <a:pPr/>
              <a:t>22.11.2023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162300" y="509588"/>
            <a:ext cx="36020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658" tIns="41829" rIns="83658" bIns="41829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3253" y="3229039"/>
            <a:ext cx="7940132" cy="3059239"/>
          </a:xfrm>
          <a:prstGeom prst="rect">
            <a:avLst/>
          </a:prstGeom>
        </p:spPr>
        <p:txBody>
          <a:bodyPr vert="horz" lIns="83658" tIns="41829" rIns="83658" bIns="41829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51"/>
            <a:ext cx="4301642" cy="339598"/>
          </a:xfrm>
          <a:prstGeom prst="rect">
            <a:avLst/>
          </a:prstGeom>
        </p:spPr>
        <p:txBody>
          <a:bodyPr vert="horz" lIns="83658" tIns="41829" rIns="83658" bIns="41829" rtlCol="0" anchor="b"/>
          <a:lstStyle>
            <a:lvl1pPr algn="l">
              <a:defRPr sz="11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3524" y="6456651"/>
            <a:ext cx="4300168" cy="339598"/>
          </a:xfrm>
          <a:prstGeom prst="rect">
            <a:avLst/>
          </a:prstGeom>
        </p:spPr>
        <p:txBody>
          <a:bodyPr vert="horz" lIns="83658" tIns="41829" rIns="83658" bIns="41829" rtlCol="0" anchor="b"/>
          <a:lstStyle>
            <a:lvl1pPr algn="r">
              <a:defRPr sz="1100"/>
            </a:lvl1pPr>
          </a:lstStyle>
          <a:p>
            <a:fld id="{681A4590-45EB-4F25-9DB0-AB78A5910B9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32809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cs-CZ" smtClean="0"/>
              <a:t>Kliknutím můžete upravit styl předlohy.</a:t>
            </a:r>
            <a:endParaRPr/>
          </a:p>
        </p:txBody>
      </p:sp>
      <p:sp>
        <p:nvSpPr>
          <p:cNvPr id="7" name="Holder 6"/>
          <p:cNvSpPr>
            <a:spLocks noGrp="1"/>
          </p:cNvSpPr>
          <p:nvPr>
            <p:ph type="sldNum" sz="quarter" idx="7"/>
          </p:nvPr>
        </p:nvSpPr>
        <p:spPr>
          <a:xfrm>
            <a:off x="8703484" y="7128146"/>
            <a:ext cx="1582420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800" b="1" i="0" cap="all" spc="0" baseline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056640" algn="r"/>
            <a:r>
              <a:rPr lang="cs-CZ" dirty="0" smtClean="0"/>
              <a:t> | </a:t>
            </a:r>
            <a:fld id="{81D60167-4931-47E6-BA6A-407CBD079E47}" type="slidenum">
              <a:rPr lang="cs-CZ" smtClean="0"/>
              <a:pPr marL="1056640" algn="r"/>
              <a:t>‹#›</a:t>
            </a:fld>
            <a:endParaRPr lang="cs-CZ" dirty="0"/>
          </a:p>
        </p:txBody>
      </p:sp>
      <p:sp>
        <p:nvSpPr>
          <p:cNvPr id="8" name="Holder 4"/>
          <p:cNvSpPr>
            <a:spLocks noGrp="1"/>
          </p:cNvSpPr>
          <p:nvPr>
            <p:ph type="ftr" sz="quarter" idx="3"/>
          </p:nvPr>
        </p:nvSpPr>
        <p:spPr>
          <a:xfrm>
            <a:off x="469900" y="7153336"/>
            <a:ext cx="3806190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800" b="1" i="0" cap="all" spc="0" baseline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cs-CZ" dirty="0" smtClean="0"/>
              <a:t>ÚSPĚCHY A PLÁNY MINISTERSTVA FINANCÍ</a:t>
            </a:r>
            <a:endParaRPr lang="cs-CZ" dirty="0"/>
          </a:p>
        </p:txBody>
      </p:sp>
      <p:sp>
        <p:nvSpPr>
          <p:cNvPr id="12" name="Zástupný symbol pro datum 6"/>
          <p:cNvSpPr>
            <a:spLocks noGrp="1"/>
          </p:cNvSpPr>
          <p:nvPr>
            <p:ph type="dt" sz="half" idx="2"/>
          </p:nvPr>
        </p:nvSpPr>
        <p:spPr>
          <a:xfrm>
            <a:off x="4508500" y="7153336"/>
            <a:ext cx="1722438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>
              <a:lnSpc>
                <a:spcPct val="100000"/>
              </a:lnSpc>
              <a:defRPr lang="cs-CZ" sz="800" b="1" i="0" cap="all" spc="0" baseline="0" smtClean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cs-CZ" dirty="0" smtClean="0"/>
              <a:t>6. 10. 2016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822" y="1764665"/>
            <a:ext cx="5977908" cy="27546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671" y="1764665"/>
            <a:ext cx="3518055" cy="49410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521574" indent="0">
              <a:buNone/>
              <a:defRPr sz="1400"/>
            </a:lvl2pPr>
            <a:lvl3pPr marL="1043148" indent="0">
              <a:buNone/>
              <a:defRPr sz="1100"/>
            </a:lvl3pPr>
            <a:lvl4pPr marL="1564721" indent="0">
              <a:buNone/>
              <a:defRPr sz="1000"/>
            </a:lvl4pPr>
            <a:lvl5pPr marL="2086295" indent="0">
              <a:buNone/>
              <a:defRPr sz="1000"/>
            </a:lvl5pPr>
            <a:lvl6pPr marL="2607869" indent="0">
              <a:buNone/>
              <a:defRPr sz="1000"/>
            </a:lvl6pPr>
            <a:lvl7pPr marL="3129443" indent="0">
              <a:buNone/>
              <a:defRPr sz="1000"/>
            </a:lvl7pPr>
            <a:lvl8pPr marL="3651016" indent="0">
              <a:buNone/>
              <a:defRPr sz="1000"/>
            </a:lvl8pPr>
            <a:lvl9pPr marL="417259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E44D6-E6EF-4D0C-A4D6-26EBCCC1620A}" type="datetime1">
              <a:rPr lang="cs-CZ" smtClean="0"/>
              <a:pPr/>
              <a:t>22.11.2023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/>
            <a:r>
              <a:rPr lang="cs-CZ" dirty="0" smtClean="0"/>
              <a:t>ÚSPĚCHY A PLÁNY MINISTERSTVA FINANCÍ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AD2D-456A-4DD8-AD77-8597F30880D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2768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6100" y="1619752"/>
            <a:ext cx="3361455" cy="2215991"/>
          </a:xfrm>
        </p:spPr>
        <p:txBody>
          <a:bodyPr/>
          <a:lstStyle>
            <a:lvl1pPr algn="r">
              <a:defRPr sz="48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11" name="Holder 3"/>
          <p:cNvSpPr>
            <a:spLocks noGrp="1"/>
          </p:cNvSpPr>
          <p:nvPr>
            <p:ph sz="half" idx="2"/>
          </p:nvPr>
        </p:nvSpPr>
        <p:spPr>
          <a:xfrm>
            <a:off x="4620794" y="1619750"/>
            <a:ext cx="5040000" cy="504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Holder 6"/>
          <p:cNvSpPr>
            <a:spLocks noGrp="1"/>
          </p:cNvSpPr>
          <p:nvPr>
            <p:ph type="sldNum" sz="quarter" idx="7"/>
          </p:nvPr>
        </p:nvSpPr>
        <p:spPr>
          <a:xfrm>
            <a:off x="8703484" y="7128146"/>
            <a:ext cx="1582420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800" b="1" i="0" cap="all" spc="0" baseline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056640" algn="r"/>
            <a:r>
              <a:rPr lang="cs-CZ" dirty="0" smtClean="0"/>
              <a:t> | </a:t>
            </a:r>
            <a:fld id="{81D60167-4931-47E6-BA6A-407CBD079E47}" type="slidenum">
              <a:rPr lang="cs-CZ" smtClean="0"/>
              <a:pPr marL="1056640" algn="r"/>
              <a:t>‹#›</a:t>
            </a:fld>
            <a:endParaRPr lang="cs-CZ" dirty="0"/>
          </a:p>
        </p:txBody>
      </p:sp>
      <p:sp>
        <p:nvSpPr>
          <p:cNvPr id="8" name="Holder 4"/>
          <p:cNvSpPr>
            <a:spLocks noGrp="1"/>
          </p:cNvSpPr>
          <p:nvPr>
            <p:ph type="ftr" sz="quarter" idx="3"/>
          </p:nvPr>
        </p:nvSpPr>
        <p:spPr>
          <a:xfrm>
            <a:off x="469900" y="7153336"/>
            <a:ext cx="3806190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800" b="1" i="0" cap="all" spc="0" baseline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cs-CZ" dirty="0" smtClean="0"/>
              <a:t>ÚSPĚCHY A PLÁNY MINISTERSTVA FINANCÍ</a:t>
            </a:r>
            <a:endParaRPr lang="cs-CZ" dirty="0"/>
          </a:p>
        </p:txBody>
      </p:sp>
      <p:sp>
        <p:nvSpPr>
          <p:cNvPr id="9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08500" y="7153336"/>
            <a:ext cx="1722438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>
              <a:lnSpc>
                <a:spcPct val="100000"/>
              </a:lnSpc>
              <a:defRPr lang="cs-CZ" sz="800" b="1" i="0" cap="all" spc="0" baseline="0" smtClean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cs-CZ" smtClean="0"/>
              <a:t>29. 8. 2016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280503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46100" y="1619752"/>
            <a:ext cx="3361455" cy="738664"/>
          </a:xfrm>
        </p:spPr>
        <p:txBody>
          <a:bodyPr/>
          <a:lstStyle>
            <a:lvl1pPr algn="r">
              <a:defRPr sz="4800">
                <a:solidFill>
                  <a:schemeClr val="bg2"/>
                </a:solidFill>
              </a:defRPr>
            </a:lvl1pPr>
          </a:lstStyle>
          <a:p>
            <a:r>
              <a:rPr lang="cs-CZ" dirty="0" smtClean="0"/>
              <a:t>OBSAH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3"/>
          </p:nvPr>
        </p:nvSpPr>
        <p:spPr>
          <a:xfrm>
            <a:off x="4628815" y="1615739"/>
            <a:ext cx="5040000" cy="1354217"/>
          </a:xfrm>
        </p:spPr>
        <p:txBody>
          <a:bodyPr/>
          <a:lstStyle>
            <a:lvl2pPr marL="646113" indent="-285750">
              <a:buFont typeface="Arial" panose="020B0604020202020204" pitchFamily="34" charset="0"/>
              <a:buChar char="‒"/>
              <a:defRPr/>
            </a:lvl2pPr>
            <a:lvl3pPr marL="1000125" indent="-285750">
              <a:buFont typeface="Arial" panose="020B0604020202020204" pitchFamily="34" charset="0"/>
              <a:buChar char="‒"/>
              <a:defRPr/>
            </a:lvl3pPr>
            <a:lvl4pPr marL="1360488" indent="-285750">
              <a:buFont typeface="Arial" panose="020B0604020202020204" pitchFamily="34" charset="0"/>
              <a:buChar char="‒"/>
              <a:defRPr/>
            </a:lvl4pPr>
            <a:lvl5pPr marL="1720850" indent="-285750">
              <a:buFont typeface="Arial" panose="020B0604020202020204" pitchFamily="34" charset="0"/>
              <a:buChar char="‒"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8" name="Holder 6"/>
          <p:cNvSpPr>
            <a:spLocks noGrp="1"/>
          </p:cNvSpPr>
          <p:nvPr>
            <p:ph type="sldNum" sz="quarter" idx="7"/>
          </p:nvPr>
        </p:nvSpPr>
        <p:spPr>
          <a:xfrm>
            <a:off x="8703484" y="7128146"/>
            <a:ext cx="1582420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800" b="1" i="0" cap="all" spc="0" baseline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056640" algn="r"/>
            <a:r>
              <a:rPr lang="cs-CZ" dirty="0" smtClean="0"/>
              <a:t> | </a:t>
            </a:r>
            <a:fld id="{81D60167-4931-47E6-BA6A-407CBD079E47}" type="slidenum">
              <a:rPr lang="cs-CZ" smtClean="0"/>
              <a:pPr marL="1056640" algn="r"/>
              <a:t>‹#›</a:t>
            </a:fld>
            <a:endParaRPr lang="cs-CZ" dirty="0"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469900" y="7153336"/>
            <a:ext cx="3806190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800" b="1" i="0" cap="all" spc="0" baseline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cs-CZ" dirty="0" smtClean="0"/>
              <a:t>ÚSPĚCHY A PLÁNY MINISTERSTVA FINANCÍ</a:t>
            </a:r>
            <a:endParaRPr lang="cs-CZ" dirty="0"/>
          </a:p>
        </p:txBody>
      </p:sp>
      <p:sp>
        <p:nvSpPr>
          <p:cNvPr id="10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08500" y="7153336"/>
            <a:ext cx="1722438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>
              <a:lnSpc>
                <a:spcPct val="100000"/>
              </a:lnSpc>
              <a:defRPr lang="cs-CZ" sz="800" b="1" i="0" cap="all" spc="0" baseline="0" smtClean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cs-CZ" dirty="0" smtClean="0"/>
              <a:t>29. 8. 2016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475346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6100" y="1266825"/>
            <a:ext cx="9612000" cy="5410200"/>
          </a:xfrm>
        </p:spPr>
        <p:txBody>
          <a:bodyPr lIns="0" tIns="0" rIns="0" bIns="0">
            <a:noAutofit/>
          </a:bodyPr>
          <a:lstStyle>
            <a:lvl1pPr marL="538163" indent="-361950">
              <a:buFont typeface="Arial" panose="020B0604020202020204" pitchFamily="34" charset="0"/>
              <a:buChar char="‒"/>
              <a:defRPr sz="18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buFont typeface="Calibri" panose="020F0502020204030204" pitchFamily="34" charset="0"/>
              <a:buChar char="‒"/>
              <a:defRPr sz="1600" baseline="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11" name="object 4"/>
          <p:cNvSpPr/>
          <p:nvPr userDrawn="1"/>
        </p:nvSpPr>
        <p:spPr>
          <a:xfrm>
            <a:off x="469900" y="428625"/>
            <a:ext cx="864235" cy="0"/>
          </a:xfrm>
          <a:custGeom>
            <a:avLst/>
            <a:gdLst/>
            <a:ahLst/>
            <a:cxnLst/>
            <a:rect l="l" t="t" r="r" b="b"/>
            <a:pathLst>
              <a:path w="864235">
                <a:moveTo>
                  <a:pt x="0" y="0"/>
                </a:moveTo>
                <a:lnTo>
                  <a:pt x="863993" y="0"/>
                </a:lnTo>
              </a:path>
            </a:pathLst>
          </a:custGeom>
          <a:ln w="25400">
            <a:solidFill>
              <a:srgbClr val="E734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Nadpis 14"/>
          <p:cNvSpPr>
            <a:spLocks noGrp="1"/>
          </p:cNvSpPr>
          <p:nvPr>
            <p:ph type="title"/>
          </p:nvPr>
        </p:nvSpPr>
        <p:spPr>
          <a:xfrm>
            <a:off x="469900" y="685081"/>
            <a:ext cx="8990799" cy="46609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Holder 6"/>
          <p:cNvSpPr>
            <a:spLocks noGrp="1"/>
          </p:cNvSpPr>
          <p:nvPr>
            <p:ph type="sldNum" sz="quarter" idx="7"/>
          </p:nvPr>
        </p:nvSpPr>
        <p:spPr>
          <a:xfrm>
            <a:off x="8703484" y="7128146"/>
            <a:ext cx="1582420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800" b="1" i="0" cap="all" spc="0" baseline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056640" algn="r"/>
            <a:r>
              <a:rPr lang="cs-CZ" dirty="0" smtClean="0"/>
              <a:t> | </a:t>
            </a:r>
            <a:fld id="{81D60167-4931-47E6-BA6A-407CBD079E47}" type="slidenum">
              <a:rPr lang="cs-CZ" smtClean="0"/>
              <a:pPr marL="1056640" algn="r"/>
              <a:t>‹#›</a:t>
            </a:fld>
            <a:endParaRPr lang="cs-CZ" dirty="0"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469900" y="7153336"/>
            <a:ext cx="3806190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800" b="1" i="0" cap="all" spc="0" baseline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cs-CZ" dirty="0" smtClean="0"/>
              <a:t>ÚSPĚCHY A PLÁNY MINISTERSTVA FINANCÍ</a:t>
            </a:r>
            <a:endParaRPr lang="cs-CZ" dirty="0"/>
          </a:p>
        </p:txBody>
      </p:sp>
      <p:sp>
        <p:nvSpPr>
          <p:cNvPr id="10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08500" y="7153336"/>
            <a:ext cx="1722438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>
              <a:lnSpc>
                <a:spcPct val="100000"/>
              </a:lnSpc>
              <a:defRPr lang="cs-CZ" sz="800" b="1" i="0" cap="all" spc="0" baseline="0" smtClean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cs-CZ" smtClean="0"/>
              <a:t>29. 8. 2016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 userDrawn="1"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DFED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Holder 3"/>
          <p:cNvSpPr>
            <a:spLocks noGrp="1"/>
          </p:cNvSpPr>
          <p:nvPr>
            <p:ph sz="half" idx="10"/>
          </p:nvPr>
        </p:nvSpPr>
        <p:spPr>
          <a:xfrm>
            <a:off x="546100" y="1266825"/>
            <a:ext cx="4680000" cy="540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Holder 3"/>
          <p:cNvSpPr>
            <a:spLocks noGrp="1"/>
          </p:cNvSpPr>
          <p:nvPr>
            <p:ph sz="half" idx="11"/>
          </p:nvPr>
        </p:nvSpPr>
        <p:spPr>
          <a:xfrm>
            <a:off x="5499100" y="1266825"/>
            <a:ext cx="4680000" cy="540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object 4"/>
          <p:cNvSpPr/>
          <p:nvPr userDrawn="1"/>
        </p:nvSpPr>
        <p:spPr>
          <a:xfrm>
            <a:off x="469900" y="428625"/>
            <a:ext cx="864235" cy="0"/>
          </a:xfrm>
          <a:custGeom>
            <a:avLst/>
            <a:gdLst/>
            <a:ahLst/>
            <a:cxnLst/>
            <a:rect l="l" t="t" r="r" b="b"/>
            <a:pathLst>
              <a:path w="864235">
                <a:moveTo>
                  <a:pt x="0" y="0"/>
                </a:moveTo>
                <a:lnTo>
                  <a:pt x="863993" y="0"/>
                </a:lnTo>
              </a:path>
            </a:pathLst>
          </a:custGeom>
          <a:ln w="25400">
            <a:solidFill>
              <a:srgbClr val="E734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11" name="Holder 6"/>
          <p:cNvSpPr>
            <a:spLocks noGrp="1"/>
          </p:cNvSpPr>
          <p:nvPr>
            <p:ph type="sldNum" sz="quarter" idx="7"/>
          </p:nvPr>
        </p:nvSpPr>
        <p:spPr>
          <a:xfrm>
            <a:off x="8703484" y="7128146"/>
            <a:ext cx="1582420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800" b="1" i="0" cap="all" spc="0" baseline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056640" algn="r"/>
            <a:r>
              <a:rPr lang="cs-CZ" dirty="0" smtClean="0"/>
              <a:t> | </a:t>
            </a:r>
            <a:fld id="{81D60167-4931-47E6-BA6A-407CBD079E47}" type="slidenum">
              <a:rPr lang="cs-CZ" smtClean="0"/>
              <a:pPr marL="1056640" algn="r"/>
              <a:t>‹#›</a:t>
            </a:fld>
            <a:endParaRPr lang="cs-CZ" dirty="0"/>
          </a:p>
        </p:txBody>
      </p:sp>
      <p:sp>
        <p:nvSpPr>
          <p:cNvPr id="14" name="Holder 4"/>
          <p:cNvSpPr>
            <a:spLocks noGrp="1"/>
          </p:cNvSpPr>
          <p:nvPr>
            <p:ph type="ftr" sz="quarter" idx="3"/>
          </p:nvPr>
        </p:nvSpPr>
        <p:spPr>
          <a:xfrm>
            <a:off x="469900" y="7153336"/>
            <a:ext cx="3806190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800" b="1" i="0" cap="all" spc="0" baseline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cs-CZ" dirty="0" smtClean="0"/>
              <a:t>ÚSPĚCHY A PLÁNY MINISTERSTVA FINANCÍ</a:t>
            </a:r>
            <a:endParaRPr lang="cs-CZ" dirty="0"/>
          </a:p>
        </p:txBody>
      </p:sp>
      <p:sp>
        <p:nvSpPr>
          <p:cNvPr id="15" name="Zástupný symbol pro datum 6"/>
          <p:cNvSpPr>
            <a:spLocks noGrp="1"/>
          </p:cNvSpPr>
          <p:nvPr>
            <p:ph type="dt" sz="half" idx="12"/>
          </p:nvPr>
        </p:nvSpPr>
        <p:spPr>
          <a:xfrm>
            <a:off x="4508500" y="7153336"/>
            <a:ext cx="1722438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>
              <a:lnSpc>
                <a:spcPct val="100000"/>
              </a:lnSpc>
              <a:defRPr lang="cs-CZ" sz="800" b="1" i="0" cap="all" spc="0" baseline="0" smtClean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cs-CZ" smtClean="0"/>
              <a:t>29. 8. 2016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va obsa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older 3"/>
          <p:cNvSpPr>
            <a:spLocks noGrp="1"/>
          </p:cNvSpPr>
          <p:nvPr>
            <p:ph sz="half" idx="10"/>
          </p:nvPr>
        </p:nvSpPr>
        <p:spPr>
          <a:xfrm>
            <a:off x="546100" y="1266825"/>
            <a:ext cx="4680000" cy="540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Holder 3"/>
          <p:cNvSpPr>
            <a:spLocks noGrp="1"/>
          </p:cNvSpPr>
          <p:nvPr>
            <p:ph sz="half" idx="11"/>
          </p:nvPr>
        </p:nvSpPr>
        <p:spPr>
          <a:xfrm>
            <a:off x="5499100" y="1266825"/>
            <a:ext cx="4680000" cy="540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object 4"/>
          <p:cNvSpPr/>
          <p:nvPr userDrawn="1"/>
        </p:nvSpPr>
        <p:spPr>
          <a:xfrm>
            <a:off x="469900" y="428625"/>
            <a:ext cx="864235" cy="0"/>
          </a:xfrm>
          <a:custGeom>
            <a:avLst/>
            <a:gdLst/>
            <a:ahLst/>
            <a:cxnLst/>
            <a:rect l="l" t="t" r="r" b="b"/>
            <a:pathLst>
              <a:path w="864235">
                <a:moveTo>
                  <a:pt x="0" y="0"/>
                </a:moveTo>
                <a:lnTo>
                  <a:pt x="863993" y="0"/>
                </a:lnTo>
              </a:path>
            </a:pathLst>
          </a:custGeom>
          <a:ln w="25400">
            <a:solidFill>
              <a:srgbClr val="E734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11" name="Holder 6"/>
          <p:cNvSpPr>
            <a:spLocks noGrp="1"/>
          </p:cNvSpPr>
          <p:nvPr>
            <p:ph type="sldNum" sz="quarter" idx="7"/>
          </p:nvPr>
        </p:nvSpPr>
        <p:spPr>
          <a:xfrm>
            <a:off x="8703484" y="7128146"/>
            <a:ext cx="1582420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800" b="1" i="0" cap="all" spc="0" baseline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056640" algn="r"/>
            <a:r>
              <a:rPr lang="cs-CZ" dirty="0" smtClean="0"/>
              <a:t> | </a:t>
            </a:r>
            <a:fld id="{81D60167-4931-47E6-BA6A-407CBD079E47}" type="slidenum">
              <a:rPr lang="cs-CZ" smtClean="0"/>
              <a:pPr marL="1056640" algn="r"/>
              <a:t>‹#›</a:t>
            </a:fld>
            <a:endParaRPr lang="cs-CZ" dirty="0"/>
          </a:p>
        </p:txBody>
      </p:sp>
      <p:sp>
        <p:nvSpPr>
          <p:cNvPr id="14" name="Holder 4"/>
          <p:cNvSpPr>
            <a:spLocks noGrp="1"/>
          </p:cNvSpPr>
          <p:nvPr>
            <p:ph type="ftr" sz="quarter" idx="3"/>
          </p:nvPr>
        </p:nvSpPr>
        <p:spPr>
          <a:xfrm>
            <a:off x="469900" y="7153336"/>
            <a:ext cx="3806190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800" b="1" i="0" cap="all" spc="0" baseline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cs-CZ" dirty="0" smtClean="0"/>
              <a:t>ÚSPĚCHY A PLÁNY MINISTERSTVA FINANCÍ</a:t>
            </a:r>
            <a:endParaRPr lang="cs-CZ" dirty="0"/>
          </a:p>
        </p:txBody>
      </p:sp>
      <p:sp>
        <p:nvSpPr>
          <p:cNvPr id="15" name="Zástupný symbol pro datum 6"/>
          <p:cNvSpPr>
            <a:spLocks noGrp="1"/>
          </p:cNvSpPr>
          <p:nvPr>
            <p:ph type="dt" sz="half" idx="12"/>
          </p:nvPr>
        </p:nvSpPr>
        <p:spPr>
          <a:xfrm>
            <a:off x="4508500" y="7153336"/>
            <a:ext cx="1722438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>
              <a:lnSpc>
                <a:spcPct val="100000"/>
              </a:lnSpc>
              <a:defRPr lang="cs-CZ" sz="800" b="1" i="0" cap="all" spc="0" baseline="0" smtClean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cs-CZ" smtClean="0"/>
              <a:t>29. 8. 2016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210990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9900" y="581025"/>
            <a:ext cx="8990799" cy="466090"/>
          </a:xfrm>
        </p:spPr>
        <p:txBody>
          <a:bodyPr lIns="0" tIns="0" rIns="0" bIns="0"/>
          <a:lstStyle>
            <a:lvl1pPr>
              <a:defRPr sz="3000" b="1" i="0">
                <a:solidFill>
                  <a:srgbClr val="0A6FB0"/>
                </a:solidFill>
                <a:latin typeface="Arial"/>
                <a:cs typeface="Arial"/>
              </a:defRPr>
            </a:lvl1pPr>
          </a:lstStyle>
          <a:p>
            <a:r>
              <a:rPr lang="cs-CZ" smtClean="0"/>
              <a:t>Kliknutím lze upravit styl.</a:t>
            </a:r>
            <a:endParaRPr/>
          </a:p>
        </p:txBody>
      </p:sp>
      <p:sp>
        <p:nvSpPr>
          <p:cNvPr id="6" name="object 4"/>
          <p:cNvSpPr/>
          <p:nvPr userDrawn="1"/>
        </p:nvSpPr>
        <p:spPr>
          <a:xfrm>
            <a:off x="469900" y="428625"/>
            <a:ext cx="864235" cy="0"/>
          </a:xfrm>
          <a:custGeom>
            <a:avLst/>
            <a:gdLst/>
            <a:ahLst/>
            <a:cxnLst/>
            <a:rect l="l" t="t" r="r" b="b"/>
            <a:pathLst>
              <a:path w="864235">
                <a:moveTo>
                  <a:pt x="0" y="0"/>
                </a:moveTo>
                <a:lnTo>
                  <a:pt x="863993" y="0"/>
                </a:lnTo>
              </a:path>
            </a:pathLst>
          </a:custGeom>
          <a:ln w="25400">
            <a:solidFill>
              <a:srgbClr val="E734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Holder 6"/>
          <p:cNvSpPr>
            <a:spLocks noGrp="1"/>
          </p:cNvSpPr>
          <p:nvPr>
            <p:ph type="sldNum" sz="quarter" idx="7"/>
          </p:nvPr>
        </p:nvSpPr>
        <p:spPr>
          <a:xfrm>
            <a:off x="8703484" y="7128146"/>
            <a:ext cx="1582420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800" b="1" i="0" cap="all" spc="0" baseline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056640" algn="r"/>
            <a:r>
              <a:rPr lang="cs-CZ" dirty="0" smtClean="0"/>
              <a:t> | </a:t>
            </a:r>
            <a:fld id="{81D60167-4931-47E6-BA6A-407CBD079E47}" type="slidenum">
              <a:rPr lang="cs-CZ" smtClean="0"/>
              <a:pPr marL="1056640" algn="r"/>
              <a:t>‹#›</a:t>
            </a:fld>
            <a:endParaRPr lang="cs-CZ" dirty="0"/>
          </a:p>
        </p:txBody>
      </p:sp>
      <p:sp>
        <p:nvSpPr>
          <p:cNvPr id="8" name="Holder 4"/>
          <p:cNvSpPr>
            <a:spLocks noGrp="1"/>
          </p:cNvSpPr>
          <p:nvPr>
            <p:ph type="ftr" sz="quarter" idx="3"/>
          </p:nvPr>
        </p:nvSpPr>
        <p:spPr>
          <a:xfrm>
            <a:off x="469900" y="7153336"/>
            <a:ext cx="3806190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800" b="1" i="0" cap="all" spc="0" baseline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cs-CZ" dirty="0" smtClean="0"/>
              <a:t>ÚSPĚCHY A PLÁNY MINISTERSTVA FINANCÍ</a:t>
            </a:r>
            <a:endParaRPr lang="cs-CZ" dirty="0"/>
          </a:p>
        </p:txBody>
      </p:sp>
      <p:sp>
        <p:nvSpPr>
          <p:cNvPr id="9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08500" y="7153336"/>
            <a:ext cx="1722438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>
              <a:lnSpc>
                <a:spcPct val="100000"/>
              </a:lnSpc>
              <a:defRPr lang="cs-CZ" sz="800" b="1" i="0" cap="all" spc="0" baseline="0" smtClean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cs-CZ" smtClean="0"/>
              <a:t>29. 8. 2016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Prázdn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69899" y="428625"/>
            <a:ext cx="9790633" cy="5151958"/>
          </a:xfrm>
          <a:custGeom>
            <a:avLst/>
            <a:gdLst/>
            <a:ahLst/>
            <a:cxnLst/>
            <a:rect l="l" t="t" r="r" b="b"/>
            <a:pathLst>
              <a:path w="9828530" h="5148580">
                <a:moveTo>
                  <a:pt x="0" y="5147995"/>
                </a:moveTo>
                <a:lnTo>
                  <a:pt x="9827996" y="5147995"/>
                </a:lnTo>
                <a:lnTo>
                  <a:pt x="9827996" y="0"/>
                </a:lnTo>
                <a:lnTo>
                  <a:pt x="0" y="0"/>
                </a:lnTo>
                <a:lnTo>
                  <a:pt x="0" y="5147995"/>
                </a:lnTo>
                <a:close/>
              </a:path>
            </a:pathLst>
          </a:custGeom>
          <a:solidFill>
            <a:srgbClr val="258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69900" y="5796005"/>
            <a:ext cx="9790628" cy="1332230"/>
          </a:xfrm>
          <a:custGeom>
            <a:avLst/>
            <a:gdLst/>
            <a:ahLst/>
            <a:cxnLst/>
            <a:rect l="l" t="t" r="r" b="b"/>
            <a:pathLst>
              <a:path w="9828530" h="1332229">
                <a:moveTo>
                  <a:pt x="9827996" y="0"/>
                </a:moveTo>
                <a:lnTo>
                  <a:pt x="1332001" y="0"/>
                </a:lnTo>
                <a:lnTo>
                  <a:pt x="0" y="1332001"/>
                </a:lnTo>
                <a:lnTo>
                  <a:pt x="9827996" y="1332001"/>
                </a:lnTo>
                <a:lnTo>
                  <a:pt x="9827996" y="0"/>
                </a:lnTo>
                <a:close/>
              </a:path>
            </a:pathLst>
          </a:custGeom>
          <a:solidFill>
            <a:srgbClr val="E7343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69899" y="428625"/>
            <a:ext cx="9790633" cy="5151958"/>
          </a:xfrm>
          <a:custGeom>
            <a:avLst/>
            <a:gdLst/>
            <a:ahLst/>
            <a:cxnLst/>
            <a:rect l="l" t="t" r="r" b="b"/>
            <a:pathLst>
              <a:path w="9828530" h="5148580">
                <a:moveTo>
                  <a:pt x="0" y="5147995"/>
                </a:moveTo>
                <a:lnTo>
                  <a:pt x="9827996" y="5147995"/>
                </a:lnTo>
                <a:lnTo>
                  <a:pt x="9827996" y="0"/>
                </a:lnTo>
                <a:lnTo>
                  <a:pt x="0" y="0"/>
                </a:lnTo>
                <a:lnTo>
                  <a:pt x="0" y="5147995"/>
                </a:lnTo>
                <a:close/>
              </a:path>
            </a:pathLst>
          </a:custGeom>
          <a:solidFill>
            <a:srgbClr val="258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69900" y="5796005"/>
            <a:ext cx="9790628" cy="1332230"/>
          </a:xfrm>
          <a:custGeom>
            <a:avLst/>
            <a:gdLst/>
            <a:ahLst/>
            <a:cxnLst/>
            <a:rect l="l" t="t" r="r" b="b"/>
            <a:pathLst>
              <a:path w="9828530" h="1332229">
                <a:moveTo>
                  <a:pt x="9827996" y="0"/>
                </a:moveTo>
                <a:lnTo>
                  <a:pt x="1332001" y="0"/>
                </a:lnTo>
                <a:lnTo>
                  <a:pt x="0" y="1332001"/>
                </a:lnTo>
                <a:lnTo>
                  <a:pt x="9827996" y="1332001"/>
                </a:lnTo>
                <a:lnTo>
                  <a:pt x="9827996" y="0"/>
                </a:lnTo>
                <a:close/>
              </a:path>
            </a:pathLst>
          </a:custGeom>
          <a:solidFill>
            <a:srgbClr val="E734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older 2"/>
          <p:cNvSpPr>
            <a:spLocks noGrp="1"/>
          </p:cNvSpPr>
          <p:nvPr>
            <p:ph type="title"/>
          </p:nvPr>
        </p:nvSpPr>
        <p:spPr>
          <a:xfrm>
            <a:off x="851300" y="3095624"/>
            <a:ext cx="7092000" cy="2015999"/>
          </a:xfrm>
        </p:spPr>
        <p:txBody>
          <a:bodyPr lIns="0" tIns="0" rIns="0" bIns="0"/>
          <a:lstStyle>
            <a:lvl1pPr>
              <a:defRPr sz="4000" b="1" i="0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 smtClean="0"/>
              <a:t>Kliknutím lze upravit styl.</a:t>
            </a:r>
            <a:endParaRPr dirty="0"/>
          </a:p>
        </p:txBody>
      </p:sp>
      <p:sp>
        <p:nvSpPr>
          <p:cNvPr id="10" name="Holder 3"/>
          <p:cNvSpPr>
            <a:spLocks noGrp="1"/>
          </p:cNvSpPr>
          <p:nvPr>
            <p:ph type="body" idx="10"/>
          </p:nvPr>
        </p:nvSpPr>
        <p:spPr>
          <a:xfrm>
            <a:off x="850900" y="5229225"/>
            <a:ext cx="7086200" cy="169277"/>
          </a:xfrm>
        </p:spPr>
        <p:txBody>
          <a:bodyPr lIns="0" tIns="0" rIns="0" bIns="0"/>
          <a:lstStyle>
            <a:lvl1pPr>
              <a:defRPr sz="1100" b="0" i="0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</p:spTree>
    <p:extLst>
      <p:ext uri="{BB962C8B-B14F-4D97-AF65-F5344CB8AC3E}">
        <p14:creationId xmlns="" xmlns:p14="http://schemas.microsoft.com/office/powerpoint/2010/main" val="416022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9900" y="581025"/>
            <a:ext cx="8990799" cy="4660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A6FB0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8316" y="1637140"/>
            <a:ext cx="8836766" cy="4476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E7343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03484" y="7128146"/>
            <a:ext cx="1582420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800" b="1" i="0" cap="all" spc="0" baseline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056640" algn="r"/>
            <a:r>
              <a:rPr lang="cs-CZ" dirty="0" smtClean="0"/>
              <a:t> | </a:t>
            </a:r>
            <a:fld id="{81D60167-4931-47E6-BA6A-407CBD079E47}" type="slidenum">
              <a:rPr lang="cs-CZ" smtClean="0"/>
              <a:pPr marL="1056640" algn="r"/>
              <a:t>‹#›</a:t>
            </a:fld>
            <a:endParaRPr lang="cs-CZ" dirty="0"/>
          </a:p>
        </p:txBody>
      </p:sp>
      <p:sp>
        <p:nvSpPr>
          <p:cNvPr id="8" name="Holder 4"/>
          <p:cNvSpPr>
            <a:spLocks noGrp="1"/>
          </p:cNvSpPr>
          <p:nvPr>
            <p:ph type="ftr" sz="quarter" idx="3"/>
          </p:nvPr>
        </p:nvSpPr>
        <p:spPr>
          <a:xfrm>
            <a:off x="469900" y="7153336"/>
            <a:ext cx="3806190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800" b="1" i="0" cap="all" spc="0" baseline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cs-CZ" dirty="0" smtClean="0"/>
              <a:t>ÚSPĚCHY A PLÁNY MINISTERSTVA FINANCÍ</a:t>
            </a:r>
            <a:endParaRPr lang="cs-CZ" dirty="0"/>
          </a:p>
        </p:txBody>
      </p:sp>
      <p:sp>
        <p:nvSpPr>
          <p:cNvPr id="9" name="Zástupný symbol pro datum 6"/>
          <p:cNvSpPr>
            <a:spLocks noGrp="1"/>
          </p:cNvSpPr>
          <p:nvPr>
            <p:ph type="dt" sz="half" idx="2"/>
          </p:nvPr>
        </p:nvSpPr>
        <p:spPr>
          <a:xfrm>
            <a:off x="4508500" y="7153336"/>
            <a:ext cx="1722438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>
              <a:lnSpc>
                <a:spcPct val="100000"/>
              </a:lnSpc>
              <a:defRPr lang="cs-CZ" sz="800" b="1" i="0" cap="all" spc="0" baseline="0" smtClean="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cs-CZ" dirty="0" smtClean="0"/>
              <a:t>6. 10. 2016</a:t>
            </a:r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9" r:id="rId3"/>
    <p:sldLayoutId id="2147483662" r:id="rId4"/>
    <p:sldLayoutId id="2147483663" r:id="rId5"/>
    <p:sldLayoutId id="2147483671" r:id="rId6"/>
    <p:sldLayoutId id="2147483664" r:id="rId7"/>
    <p:sldLayoutId id="2147483665" r:id="rId8"/>
    <p:sldLayoutId id="2147483668" r:id="rId9"/>
    <p:sldLayoutId id="2147483672" r:id="rId10"/>
  </p:sldLayoutIdLst>
  <p:timing>
    <p:tnLst>
      <p:par>
        <p:cTn id="1" dur="indefinite" restart="never" nodeType="tmRoot"/>
      </p:par>
    </p:tnLst>
  </p:timing>
  <p:hf hdr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mailto:vykusa@fkhv.cz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94172" y="541065"/>
            <a:ext cx="950505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b="1" dirty="0">
                <a:solidFill>
                  <a:schemeClr val="tx1">
                    <a:lumMod val="50000"/>
                  </a:schemeClr>
                </a:solidFill>
              </a:rPr>
              <a:t>Federation of Historic Vehicle Clubs of 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CZ</a:t>
            </a:r>
            <a:endParaRPr lang="cs-CZ" sz="28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ct val="115000"/>
              </a:lnSpc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Holder Of FIVA National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Authority</a:t>
            </a:r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ct val="115000"/>
              </a:lnSpc>
            </a:pPr>
            <a:r>
              <a:rPr lang="cs-CZ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Nad 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Okrouhlíkem 11, 182 00, </a:t>
            </a:r>
            <a:r>
              <a:rPr lang="cs-CZ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Prague 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8, </a:t>
            </a:r>
            <a:r>
              <a:rPr lang="cs-CZ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Czech 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cs-CZ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epublic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8948" y="3997449"/>
            <a:ext cx="2683391" cy="163179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156" y="4002401"/>
            <a:ext cx="2260784" cy="157922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314252" y="1981225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b="1" dirty="0" smtClean="0">
                <a:solidFill>
                  <a:schemeClr val="tx1">
                    <a:lumMod val="50000"/>
                  </a:schemeClr>
                </a:solidFill>
              </a:rPr>
              <a:t>Zpráva o činnostech KVVV FKHV ČR za rok 2023</a:t>
            </a:r>
            <a:endParaRPr lang="cs-CZ" sz="48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45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172" y="757089"/>
            <a:ext cx="5832648" cy="437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962324" y="5941665"/>
            <a:ext cx="7092000" cy="615553"/>
          </a:xfrm>
        </p:spPr>
        <p:txBody>
          <a:bodyPr/>
          <a:lstStyle/>
          <a:p>
            <a:r>
              <a:rPr lang="cs-CZ" dirty="0" err="1" smtClean="0"/>
              <a:t>Young</a:t>
            </a:r>
            <a:r>
              <a:rPr lang="cs-CZ" dirty="0" smtClean="0"/>
              <a:t> </a:t>
            </a:r>
            <a:r>
              <a:rPr lang="cs-CZ" dirty="0" err="1" smtClean="0"/>
              <a:t>next</a:t>
            </a:r>
            <a:r>
              <a:rPr lang="cs-CZ" dirty="0" smtClean="0"/>
              <a:t> to </a:t>
            </a:r>
            <a:r>
              <a:rPr lang="cs-CZ" dirty="0" err="1" smtClean="0"/>
              <a:t>old</a:t>
            </a:r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0836" y="541065"/>
            <a:ext cx="361738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106340" y="5869657"/>
            <a:ext cx="7092000" cy="1231106"/>
          </a:xfrm>
        </p:spPr>
        <p:txBody>
          <a:bodyPr/>
          <a:lstStyle/>
          <a:p>
            <a:r>
              <a:rPr lang="cs-CZ" dirty="0" smtClean="0"/>
              <a:t>FIVA </a:t>
            </a:r>
            <a:r>
              <a:rPr lang="cs-CZ" dirty="0" err="1" smtClean="0"/>
              <a:t>promotion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awareness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172" y="613073"/>
            <a:ext cx="4680520" cy="468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8708" y="613073"/>
            <a:ext cx="4680520" cy="468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50356" y="6157689"/>
            <a:ext cx="7092000" cy="615553"/>
          </a:xfrm>
        </p:spPr>
        <p:txBody>
          <a:bodyPr/>
          <a:lstStyle/>
          <a:p>
            <a:r>
              <a:rPr lang="cs-CZ" dirty="0" smtClean="0"/>
              <a:t>SOCIAL MEDIA </a:t>
            </a:r>
            <a:r>
              <a:rPr lang="cs-CZ" dirty="0" err="1" smtClean="0"/>
              <a:t>content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172" y="541065"/>
            <a:ext cx="3528392" cy="490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8788" y="541065"/>
            <a:ext cx="4032448" cy="495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Není k dispozici žádný popis fotky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2564" y="3565401"/>
            <a:ext cx="2016224" cy="2016225"/>
          </a:xfrm>
          <a:prstGeom prst="rect">
            <a:avLst/>
          </a:prstGeom>
          <a:noFill/>
        </p:spPr>
      </p:pic>
      <p:pic>
        <p:nvPicPr>
          <p:cNvPr id="1031" name="Picture 7" descr="Není k dispozici žádný popis fotky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2564" y="325041"/>
            <a:ext cx="2016224" cy="2016224"/>
          </a:xfrm>
          <a:prstGeom prst="rect">
            <a:avLst/>
          </a:prstGeom>
          <a:noFill/>
        </p:spPr>
      </p:pic>
      <p:pic>
        <p:nvPicPr>
          <p:cNvPr id="1033" name="Picture 9" descr="Není k dispozici žádný popis fotky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22564" y="1909217"/>
            <a:ext cx="2016224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106340" y="6157689"/>
            <a:ext cx="7675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3200" b="1" dirty="0" smtClean="0">
                <a:solidFill>
                  <a:schemeClr val="bg1"/>
                </a:solidFill>
              </a:rPr>
              <a:t>Působení KVVV na mezinárodní úrovni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8188" y="469058"/>
            <a:ext cx="92890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solidFill>
                  <a:schemeClr val="tx1">
                    <a:lumMod val="50000"/>
                  </a:schemeClr>
                </a:solidFill>
              </a:rPr>
              <a:t>Pro rok 2023 si Komise pro vzdělávání a vztahy s veřejností FKHV ČR vytyčila níže uvedené cíle:</a:t>
            </a:r>
          </a:p>
          <a:p>
            <a:pPr algn="just"/>
            <a:endParaRPr lang="cs-CZ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0" algn="just"/>
            <a:r>
              <a:rPr lang="cs-CZ" b="1" u="sng" dirty="0" smtClean="0">
                <a:solidFill>
                  <a:schemeClr val="tx1">
                    <a:lumMod val="50000"/>
                  </a:schemeClr>
                </a:solidFill>
              </a:rPr>
              <a:t>Pokračovat v upevňování pozice FKHV ČR v mezinárodních vztazích, zejm. na půdě FIVA</a:t>
            </a:r>
          </a:p>
          <a:p>
            <a:pPr algn="just"/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Od roku 2022 probíhají pravidelná jednání s FIVA v oblasti problematiky historických vozidel a vozidel ve skupině YOUNGTIMER. KVVV FKHV ČR na těchto setkáních aktivně vystupuje osobně i online formou.</a:t>
            </a: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Jednání Kulturní komise a Motocyklové komise v </a:t>
            </a:r>
            <a:r>
              <a:rPr lang="cs-CZ" dirty="0" err="1" smtClean="0">
                <a:solidFill>
                  <a:schemeClr val="tx1">
                    <a:lumMod val="50000"/>
                  </a:schemeClr>
                </a:solidFill>
              </a:rPr>
              <a:t>Pařiži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 – únor 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2023,</a:t>
            </a:r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Jednání Kulturní komise ve slovinské </a:t>
            </a:r>
            <a:r>
              <a:rPr lang="cs-CZ" dirty="0" err="1" smtClean="0">
                <a:solidFill>
                  <a:schemeClr val="tx1">
                    <a:lumMod val="50000"/>
                  </a:schemeClr>
                </a:solidFill>
              </a:rPr>
              <a:t>Ptuj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 – červen 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2023,</a:t>
            </a:r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Jednání Kulturní komise a Motocyklové komise v Boloni – říjen 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2023.</a:t>
            </a:r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26" name="Picture 2" descr="F:\LV\FKHV\Retro Mobile 2023 Paříž\letá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8988" y="2485281"/>
            <a:ext cx="2173236" cy="1220936"/>
          </a:xfrm>
          <a:prstGeom prst="rect">
            <a:avLst/>
          </a:prstGeom>
          <a:noFill/>
        </p:spPr>
      </p:pic>
      <p:pic>
        <p:nvPicPr>
          <p:cNvPr id="1027" name="Picture 3" descr="F:\LV\FKHV\FIVA\FIVA Slovisko 2023\20230610_130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2844" y="3709417"/>
            <a:ext cx="1800200" cy="1350150"/>
          </a:xfrm>
          <a:prstGeom prst="rect">
            <a:avLst/>
          </a:prstGeom>
          <a:noFill/>
        </p:spPr>
      </p:pic>
      <p:pic>
        <p:nvPicPr>
          <p:cNvPr id="1028" name="Picture 4" descr="F:\LV\FKHV\Auto e Moto d'Epoca 2023\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3044" y="4501505"/>
            <a:ext cx="1809701" cy="1017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455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106340" y="6157689"/>
            <a:ext cx="7675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3200" b="1" dirty="0" smtClean="0">
                <a:solidFill>
                  <a:schemeClr val="bg1"/>
                </a:solidFill>
              </a:rPr>
              <a:t>Působení KVVV na mezinárodní úrovni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8188" y="469058"/>
            <a:ext cx="92890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solidFill>
                  <a:schemeClr val="tx1">
                    <a:lumMod val="50000"/>
                  </a:schemeClr>
                </a:solidFill>
              </a:rPr>
              <a:t>Pro rok 2023 si Komise pro vzdělávání a vztahy s veřejností FKHV ČR vytyčila níže uvedené cíle:</a:t>
            </a:r>
          </a:p>
          <a:p>
            <a:pPr algn="just"/>
            <a:endParaRPr lang="cs-CZ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0" algn="just"/>
            <a:r>
              <a:rPr lang="cs-CZ" b="1" u="sng" dirty="0" smtClean="0">
                <a:solidFill>
                  <a:schemeClr val="tx1">
                    <a:lumMod val="50000"/>
                  </a:schemeClr>
                </a:solidFill>
              </a:rPr>
              <a:t>Pokračovat v upevňování pozice FKHV ČR v mezinárodních vztazích, zejm. na půdě FIVA</a:t>
            </a:r>
          </a:p>
          <a:p>
            <a:pPr algn="just"/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Pravidelná účast na Valném shromáždění FIVA</a:t>
            </a: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cs-CZ" b="1" dirty="0" smtClean="0">
                <a:solidFill>
                  <a:schemeClr val="bg1"/>
                </a:solidFill>
              </a:rPr>
              <a:t>Valné shromáždění v Sofii – listopad </a:t>
            </a:r>
            <a:r>
              <a:rPr lang="cs-CZ" b="1" dirty="0" smtClean="0">
                <a:solidFill>
                  <a:schemeClr val="bg1"/>
                </a:solidFill>
              </a:rPr>
              <a:t>2022,</a:t>
            </a:r>
            <a:endParaRPr lang="cs-CZ" b="1" dirty="0" smtClean="0">
              <a:solidFill>
                <a:schemeClr val="bg1"/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cs-CZ" b="1" dirty="0" smtClean="0">
                <a:solidFill>
                  <a:schemeClr val="bg1"/>
                </a:solidFill>
              </a:rPr>
              <a:t>Valné shromáždění v Aténách – listopad </a:t>
            </a:r>
            <a:r>
              <a:rPr lang="cs-CZ" b="1" dirty="0" smtClean="0">
                <a:solidFill>
                  <a:schemeClr val="bg1"/>
                </a:solidFill>
              </a:rPr>
              <a:t>2023.</a:t>
            </a:r>
            <a:endParaRPr lang="cs-CZ" b="1" dirty="0" smtClean="0">
              <a:solidFill>
                <a:schemeClr val="bg1"/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" name="Picture 2" descr="F:\LV\FKHV\FIVA\FIVA Sofia 2022\unna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6980" y="1837209"/>
            <a:ext cx="1944216" cy="1944216"/>
          </a:xfrm>
          <a:prstGeom prst="rect">
            <a:avLst/>
          </a:prstGeom>
          <a:noFill/>
        </p:spPr>
      </p:pic>
      <p:pic>
        <p:nvPicPr>
          <p:cNvPr id="3" name="Picture 3" descr="F:\LV\FKHV\FIVA\FIVA Sofia 2022\_B190519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0716" y="2197249"/>
            <a:ext cx="2112235" cy="1584176"/>
          </a:xfrm>
          <a:prstGeom prst="rect">
            <a:avLst/>
          </a:prstGeom>
          <a:noFill/>
        </p:spPr>
      </p:pic>
      <p:pic>
        <p:nvPicPr>
          <p:cNvPr id="4" name="Picture 4" descr="F:\LV\FKHV\FIVA\FIVA Athens 2023\unnam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8788" y="3853433"/>
            <a:ext cx="3909293" cy="1630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455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962324" y="6013673"/>
            <a:ext cx="76754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3200" b="1" dirty="0" smtClean="0">
                <a:solidFill>
                  <a:schemeClr val="bg1"/>
                </a:solidFill>
              </a:rPr>
              <a:t>Působení KVVV na mezinárodní úrovni v rámci FIVA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8188" y="469058"/>
            <a:ext cx="9289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solidFill>
                  <a:schemeClr val="tx1">
                    <a:lumMod val="50000"/>
                  </a:schemeClr>
                </a:solidFill>
              </a:rPr>
              <a:t>Pro rok 2023 si Komise pro vzdělávání a vztahy s veřejností FKHV ČR vytyčila níže uvedené cíle:</a:t>
            </a:r>
          </a:p>
          <a:p>
            <a:pPr algn="just"/>
            <a:endParaRPr lang="cs-CZ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0" algn="just"/>
            <a:r>
              <a:rPr lang="cs-CZ" b="1" u="sng" dirty="0" smtClean="0">
                <a:solidFill>
                  <a:schemeClr val="tx1">
                    <a:lumMod val="50000"/>
                  </a:schemeClr>
                </a:solidFill>
              </a:rPr>
              <a:t>Pokračovat v upevňování pozice FKHV ČR v mezinárodních vztazích, zejm. na půdě FIVA</a:t>
            </a:r>
          </a:p>
        </p:txBody>
      </p:sp>
      <p:pic>
        <p:nvPicPr>
          <p:cNvPr id="2050" name="Picture 2" descr="F:\LV\FKHV\FIVA\FIVA Boloňa 2023\jednání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0916" y="2125241"/>
            <a:ext cx="2736304" cy="2736304"/>
          </a:xfrm>
          <a:prstGeom prst="rect">
            <a:avLst/>
          </a:prstGeom>
          <a:noFill/>
        </p:spPr>
      </p:pic>
      <p:pic>
        <p:nvPicPr>
          <p:cNvPr id="2051" name="Picture 3" descr="F:\LV\FKHV\FIVA\FIVA Boloňa 2023\put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172" y="2197249"/>
            <a:ext cx="2736304" cy="2736304"/>
          </a:xfrm>
          <a:prstGeom prst="rect">
            <a:avLst/>
          </a:prstGeom>
          <a:noFill/>
        </p:spPr>
      </p:pic>
      <p:pic>
        <p:nvPicPr>
          <p:cNvPr id="2056" name="Picture 8" descr="F:\LV\FKHV\FIVA\FIVA Boloňa 2023\whistle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6500" y="2629297"/>
            <a:ext cx="3600400" cy="2703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455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38188" y="469057"/>
            <a:ext cx="9289032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solidFill>
                  <a:schemeClr val="tx1">
                    <a:lumMod val="50000"/>
                  </a:schemeClr>
                </a:solidFill>
              </a:rPr>
              <a:t>Pro rok 2023 si Komise pro vzdělávání a vztahy s veřejností FKHV ČR vytyčila níže uvedené cíle:</a:t>
            </a:r>
          </a:p>
          <a:p>
            <a:pPr lvl="0" algn="just"/>
            <a:r>
              <a:rPr lang="cs-CZ" sz="1400" dirty="0" smtClean="0">
                <a:solidFill>
                  <a:schemeClr val="tx1">
                    <a:lumMod val="50000"/>
                  </a:schemeClr>
                </a:solidFill>
              </a:rPr>
              <a:t>KVVV FKHV ČR na úrovni FIVA zároveň významně zdůrazňuje, že institucionální ochrana vozidel nejenom ve věkové kategorii YOUNGTIMER je nezbytná pro adekvátní reakci v zájmu udržení klasického motorismu v odpovědi na současné stále zvyšující se podmínky ochrany životního prostředí, zejm. zpřísňování nároků na emise výfukových plynů atp., které jsou nejenom pro klasický motorismus likvidační.</a:t>
            </a:r>
          </a:p>
          <a:p>
            <a:pPr lvl="0" algn="just"/>
            <a:endParaRPr lang="cs-CZ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0"/>
            <a:r>
              <a:rPr lang="cs-CZ" sz="1400" u="sng" dirty="0" smtClean="0">
                <a:solidFill>
                  <a:schemeClr val="tx1">
                    <a:lumMod val="50000"/>
                  </a:schemeClr>
                </a:solidFill>
              </a:rPr>
              <a:t>Moderně-publikační činnost:</a:t>
            </a:r>
            <a:endParaRPr lang="cs-CZ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cs-CZ" sz="1400" dirty="0" smtClean="0">
                <a:solidFill>
                  <a:schemeClr val="tx1">
                    <a:lumMod val="50000"/>
                  </a:schemeClr>
                </a:solidFill>
              </a:rPr>
              <a:t>Pravidelná tvorba a plnění obsahu FB stránky a skupiny FKHV ČR a </a:t>
            </a:r>
            <a:r>
              <a:rPr lang="cs-CZ" sz="1400" dirty="0" err="1" smtClean="0">
                <a:solidFill>
                  <a:schemeClr val="tx1">
                    <a:lumMod val="50000"/>
                  </a:schemeClr>
                </a:solidFill>
              </a:rPr>
              <a:t>YouTube</a:t>
            </a:r>
            <a:r>
              <a:rPr lang="cs-CZ" sz="1400" dirty="0" smtClean="0">
                <a:solidFill>
                  <a:schemeClr val="tx1">
                    <a:lumMod val="50000"/>
                  </a:schemeClr>
                </a:solidFill>
              </a:rPr>
              <a:t> kanálu za účelem prezentace FKHV ČR jako moderní a transparentní instituce zastávající racionální a morální hodnoty, a oslovit tak moderním způsobem stávající členskou základnu i širší veřejnost.</a:t>
            </a:r>
          </a:p>
          <a:p>
            <a:endParaRPr lang="cs-CZ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0"/>
            <a:r>
              <a:rPr lang="cs-CZ" sz="1400" u="sng" dirty="0" smtClean="0">
                <a:solidFill>
                  <a:schemeClr val="tx1">
                    <a:lumMod val="50000"/>
                  </a:schemeClr>
                </a:solidFill>
              </a:rPr>
              <a:t>Výchova a vzdělávání mládeže: </a:t>
            </a:r>
            <a:r>
              <a:rPr lang="cs-CZ" sz="1400" b="1" u="sng" dirty="0" smtClean="0">
                <a:solidFill>
                  <a:schemeClr val="bg2"/>
                </a:solidFill>
              </a:rPr>
              <a:t>2024</a:t>
            </a:r>
            <a:endParaRPr lang="cs-CZ" sz="1400" b="1" dirty="0" smtClean="0">
              <a:solidFill>
                <a:schemeClr val="bg2"/>
              </a:solidFill>
            </a:endParaRPr>
          </a:p>
          <a:p>
            <a:r>
              <a:rPr lang="cs-CZ" sz="1400" b="1" dirty="0" smtClean="0">
                <a:solidFill>
                  <a:schemeClr val="tx1">
                    <a:lumMod val="50000"/>
                  </a:schemeClr>
                </a:solidFill>
              </a:rPr>
              <a:t>Komunikace a zakládání spolupráce se školami zabývajícími se renovací historických vozidel, nebo oborově příbuzných oblastí (čalouník, truhlář, kovář atp.)</a:t>
            </a:r>
          </a:p>
          <a:p>
            <a:r>
              <a:rPr lang="cs-CZ" sz="1400" b="1" dirty="0" smtClean="0">
                <a:solidFill>
                  <a:schemeClr val="tx1">
                    <a:lumMod val="50000"/>
                  </a:schemeClr>
                </a:solidFill>
              </a:rPr>
              <a:t>Pořádání workshopů a vzdělávání mládeže např. v oblasti motoristické historie i současnosti, dopravní výchova a prevence.</a:t>
            </a:r>
            <a:endParaRPr lang="cs-CZ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0"/>
            <a:endParaRPr lang="cs-CZ" sz="1400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0"/>
            <a:r>
              <a:rPr lang="cs-CZ" sz="1400" u="sng" dirty="0" smtClean="0">
                <a:solidFill>
                  <a:schemeClr val="tx1">
                    <a:lumMod val="50000"/>
                  </a:schemeClr>
                </a:solidFill>
              </a:rPr>
              <a:t>Aktivní oslovování členské základny i veřejnosti prostřednictvím informačního stánku u příležitosti srazů </a:t>
            </a:r>
            <a:r>
              <a:rPr lang="cs-CZ" sz="1400" u="sng" dirty="0" smtClean="0">
                <a:solidFill>
                  <a:schemeClr val="tx1">
                    <a:lumMod val="50000"/>
                  </a:schemeClr>
                </a:solidFill>
              </a:rPr>
              <a:t>na </a:t>
            </a:r>
            <a:r>
              <a:rPr lang="cs-CZ" sz="1400" u="sng" dirty="0" smtClean="0">
                <a:solidFill>
                  <a:schemeClr val="tx1">
                    <a:lumMod val="50000"/>
                  </a:schemeClr>
                </a:solidFill>
              </a:rPr>
              <a:t>akcích s tématikou HV:</a:t>
            </a:r>
            <a:endParaRPr lang="cs-CZ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cs-CZ" sz="1400" dirty="0" smtClean="0">
                <a:solidFill>
                  <a:schemeClr val="tx1">
                    <a:lumMod val="50000"/>
                  </a:schemeClr>
                </a:solidFill>
              </a:rPr>
              <a:t>Během letošního roku jsme navštívili cca. 10 akcí, kde jsme prostřednictvím informačního stánku oslovovali nejenom členskou základnu ale také širší veřejnost a mládež cestou bohatého výběru upomínkových předmětů a letáků.</a:t>
            </a:r>
          </a:p>
          <a:p>
            <a:endParaRPr lang="cs-CZ" dirty="0" smtClean="0"/>
          </a:p>
          <a:p>
            <a:pPr lvl="0"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55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38188" y="469057"/>
            <a:ext cx="92890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tx1">
                    <a:lumMod val="50000"/>
                  </a:schemeClr>
                </a:solidFill>
              </a:rPr>
              <a:t>Pohár FKHV ČR</a:t>
            </a:r>
          </a:p>
          <a:p>
            <a:pPr algn="ctr"/>
            <a:r>
              <a:rPr lang="cs-CZ" b="1" dirty="0" smtClean="0">
                <a:solidFill>
                  <a:schemeClr val="bg1"/>
                </a:solidFill>
              </a:rPr>
              <a:t>jako dotační titul pro podporu klubů v rámci celé členské základny</a:t>
            </a:r>
          </a:p>
          <a:p>
            <a:endParaRPr lang="cs-CZ" dirty="0" smtClean="0"/>
          </a:p>
          <a:p>
            <a:pPr lvl="0"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66180" y="1477169"/>
            <a:ext cx="928903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KVVV ve spolupráci se SK a KK v letošním roce spustila pilotní projekt transformace „Poháru federace“ na dotační program pro podporu klubů v rámci celé členské základny, který má za daných podmínek možnost jednou ročně využít vždy jeden klub z každého členského uskupení (AKAV, 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BCC, ČKHV, 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MBK, UKUVHT, VCC).</a:t>
            </a: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cs-CZ" sz="1600" dirty="0" smtClean="0">
                <a:solidFill>
                  <a:schemeClr val="tx1">
                    <a:lumMod val="50000"/>
                  </a:schemeClr>
                </a:solidFill>
              </a:rPr>
              <a:t>Základní podmínkou je nominace konkrétního klubu v rámci uskupení na úrovni Prezidia FKHV CŘ, který uspořádá akci na které: bude maximálně propagovat FKHV ČR jako zaštiťujícího partnera akce, zajistí doprovodný program zejm. pro děti a mládež, a za tímto účelem mu bude poskytnuta součinnost ze strany FKHV ČR podle možností např. ve formě zapůjčení </a:t>
            </a:r>
            <a:r>
              <a:rPr lang="cs-CZ" sz="1600" dirty="0" err="1" smtClean="0">
                <a:solidFill>
                  <a:schemeClr val="tx1">
                    <a:lumMod val="50000"/>
                  </a:schemeClr>
                </a:solidFill>
              </a:rPr>
              <a:t>rollupu</a:t>
            </a:r>
            <a:r>
              <a:rPr lang="cs-CZ" sz="1600" dirty="0" smtClean="0">
                <a:solidFill>
                  <a:schemeClr val="tx1">
                    <a:lumMod val="50000"/>
                  </a:schemeClr>
                </a:solidFill>
              </a:rPr>
              <a:t>, vlajky a popřípadě šlapacích autíček, anebo dalších propagačních materiálů FKHV ČR.</a:t>
            </a:r>
          </a:p>
          <a:p>
            <a:pPr algn="just"/>
            <a:endParaRPr lang="cs-CZ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cs-CZ" sz="1600" dirty="0" smtClean="0">
                <a:solidFill>
                  <a:schemeClr val="tx1">
                    <a:lumMod val="50000"/>
                  </a:schemeClr>
                </a:solidFill>
              </a:rPr>
              <a:t>Finanční podporu ve výši </a:t>
            </a:r>
            <a:r>
              <a:rPr lang="cs-CZ" sz="1600" b="1" dirty="0" smtClean="0">
                <a:solidFill>
                  <a:schemeClr val="tx1">
                    <a:lumMod val="50000"/>
                  </a:schemeClr>
                </a:solidFill>
              </a:rPr>
              <a:t>20.000Kč</a:t>
            </a:r>
            <a:r>
              <a:rPr lang="cs-CZ" sz="1600" dirty="0" smtClean="0">
                <a:solidFill>
                  <a:schemeClr val="tx1">
                    <a:lumMod val="50000"/>
                  </a:schemeClr>
                </a:solidFill>
              </a:rPr>
              <a:t> jednorázově je možné vyplatit pořádajícímu klubu v případě,</a:t>
            </a:r>
            <a:br>
              <a:rPr lang="cs-CZ" sz="16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cs-CZ" sz="1600" dirty="0" smtClean="0">
                <a:solidFill>
                  <a:schemeClr val="tx1">
                    <a:lumMod val="50000"/>
                  </a:schemeClr>
                </a:solidFill>
              </a:rPr>
              <a:t>kdy pořadatelský klub předloží podklady jasně prokazující splnění výše uvedených podmínek na realizované akci (např. </a:t>
            </a:r>
            <a:r>
              <a:rPr lang="cs-CZ" sz="1600" dirty="0" err="1" smtClean="0">
                <a:solidFill>
                  <a:schemeClr val="tx1">
                    <a:lumMod val="50000"/>
                  </a:schemeClr>
                </a:solidFill>
              </a:rPr>
              <a:t>printscreen</a:t>
            </a:r>
            <a:r>
              <a:rPr lang="cs-CZ" sz="1600" dirty="0" smtClean="0">
                <a:solidFill>
                  <a:schemeClr val="tx1">
                    <a:lumMod val="50000"/>
                  </a:schemeClr>
                </a:solidFill>
              </a:rPr>
              <a:t> propagace na sociálních sítích, fotodokumentace a video z akce, letáky aj.)</a:t>
            </a:r>
          </a:p>
        </p:txBody>
      </p:sp>
      <p:sp>
        <p:nvSpPr>
          <p:cNvPr id="4" name="Obdélník 3"/>
          <p:cNvSpPr/>
          <p:nvPr/>
        </p:nvSpPr>
        <p:spPr>
          <a:xfrm>
            <a:off x="1962324" y="6013673"/>
            <a:ext cx="7675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3200" b="1" dirty="0" err="1" smtClean="0">
                <a:solidFill>
                  <a:schemeClr val="bg1"/>
                </a:solidFill>
              </a:rPr>
              <a:t>sekretariat</a:t>
            </a:r>
            <a:r>
              <a:rPr lang="cs-CZ" sz="3200" b="1" dirty="0" smtClean="0">
                <a:solidFill>
                  <a:schemeClr val="bg1"/>
                </a:solidFill>
              </a:rPr>
              <a:t>@</a:t>
            </a:r>
            <a:r>
              <a:rPr lang="cs-CZ" sz="3200" b="1" dirty="0" err="1" smtClean="0">
                <a:solidFill>
                  <a:schemeClr val="bg1"/>
                </a:solidFill>
              </a:rPr>
              <a:t>fkhv.cz</a:t>
            </a:r>
            <a:endParaRPr lang="cs-CZ" sz="3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55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38188" y="469057"/>
            <a:ext cx="92890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tx1">
                    <a:lumMod val="50000"/>
                  </a:schemeClr>
                </a:solidFill>
              </a:rPr>
              <a:t>Pohár FKHV ČR</a:t>
            </a:r>
          </a:p>
          <a:p>
            <a:pPr algn="ctr"/>
            <a:r>
              <a:rPr lang="cs-CZ" b="1" dirty="0" smtClean="0">
                <a:solidFill>
                  <a:schemeClr val="bg1"/>
                </a:solidFill>
              </a:rPr>
              <a:t>jako dotační titul pro podporu klubů v rámci celé členské základny</a:t>
            </a:r>
          </a:p>
          <a:p>
            <a:endParaRPr lang="cs-CZ" dirty="0" smtClean="0"/>
          </a:p>
          <a:p>
            <a:pPr lvl="0"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66180" y="1477169"/>
            <a:ext cx="92890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V roce 2023 se tohoto pilotního projektu zúčastnily:</a:t>
            </a:r>
          </a:p>
          <a:p>
            <a:pPr algn="just"/>
            <a:endParaRPr lang="cs-CZ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cs-CZ" sz="1600" b="1" dirty="0" smtClean="0">
                <a:solidFill>
                  <a:schemeClr val="tx1">
                    <a:lumMod val="50000"/>
                  </a:schemeClr>
                </a:solidFill>
              </a:rPr>
              <a:t>VW Brouk Kolín, z.s.</a:t>
            </a:r>
          </a:p>
          <a:p>
            <a:pPr algn="just"/>
            <a:endParaRPr lang="cs-CZ" sz="1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sz="1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sz="1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sz="1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sz="1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sz="1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sz="1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sz="1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</a:rPr>
              <a:t>Rolls Royce and Bentley Club Czech Republic</a:t>
            </a:r>
            <a:r>
              <a:rPr lang="cs-CZ" sz="1600" b="1" dirty="0" smtClean="0">
                <a:solidFill>
                  <a:schemeClr val="tx1">
                    <a:lumMod val="50000"/>
                  </a:schemeClr>
                </a:solidFill>
              </a:rPr>
              <a:t>, z.s.</a:t>
            </a:r>
          </a:p>
        </p:txBody>
      </p:sp>
      <p:sp>
        <p:nvSpPr>
          <p:cNvPr id="4" name="Obdélník 3"/>
          <p:cNvSpPr/>
          <p:nvPr/>
        </p:nvSpPr>
        <p:spPr>
          <a:xfrm>
            <a:off x="1962324" y="6013673"/>
            <a:ext cx="7675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3200" b="1" dirty="0" err="1" smtClean="0">
                <a:solidFill>
                  <a:schemeClr val="bg1"/>
                </a:solidFill>
              </a:rPr>
              <a:t>sekretariat</a:t>
            </a:r>
            <a:r>
              <a:rPr lang="cs-CZ" sz="3200" b="1" dirty="0" smtClean="0">
                <a:solidFill>
                  <a:schemeClr val="bg1"/>
                </a:solidFill>
              </a:rPr>
              <a:t>@</a:t>
            </a:r>
            <a:r>
              <a:rPr lang="cs-CZ" sz="3200" b="1" dirty="0" err="1" smtClean="0">
                <a:solidFill>
                  <a:schemeClr val="bg1"/>
                </a:solidFill>
              </a:rPr>
              <a:t>fkhv.cz</a:t>
            </a:r>
            <a:endParaRPr lang="cs-CZ" sz="3200" b="1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 descr="C:\Users\LVVV\Desktop\IMG_2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0716" y="1981225"/>
            <a:ext cx="2232248" cy="1485840"/>
          </a:xfrm>
          <a:prstGeom prst="rect">
            <a:avLst/>
          </a:prstGeom>
          <a:noFill/>
        </p:spPr>
      </p:pic>
      <p:pic>
        <p:nvPicPr>
          <p:cNvPr id="2051" name="Picture 3" descr="C:\Users\LVVV\Desktop\Jarní sprint 2023 - Plakát partneři ak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6540" y="1909217"/>
            <a:ext cx="1152128" cy="1628450"/>
          </a:xfrm>
          <a:prstGeom prst="rect">
            <a:avLst/>
          </a:prstGeom>
          <a:noFill/>
        </p:spPr>
      </p:pic>
      <p:pic>
        <p:nvPicPr>
          <p:cNvPr id="2052" name="Picture 4" descr="C:\Users\LVVV\Desktop\IMG_20230506_2012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0996" y="1981225"/>
            <a:ext cx="2016224" cy="1512168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6740" y="3781425"/>
            <a:ext cx="1152128" cy="16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 descr="C:\Users\LVVV\Desktop\347579706_1478945002510431_3139074896581022633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4892" y="3709417"/>
            <a:ext cx="1176424" cy="1765066"/>
          </a:xfrm>
          <a:prstGeom prst="rect">
            <a:avLst/>
          </a:prstGeom>
          <a:noFill/>
        </p:spPr>
      </p:pic>
      <p:pic>
        <p:nvPicPr>
          <p:cNvPr id="2055" name="Picture 7" descr="C:\Users\LVVV\Desktop\347251330_986107775917583_6410794791363055719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71036" y="3997449"/>
            <a:ext cx="1728192" cy="11518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455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38188" y="469057"/>
            <a:ext cx="92890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tx1">
                    <a:lumMod val="50000"/>
                  </a:schemeClr>
                </a:solidFill>
              </a:rPr>
              <a:t>Pohár FKHV ČR</a:t>
            </a:r>
          </a:p>
          <a:p>
            <a:pPr algn="ctr"/>
            <a:r>
              <a:rPr lang="cs-CZ" b="1" dirty="0" smtClean="0">
                <a:solidFill>
                  <a:schemeClr val="bg1"/>
                </a:solidFill>
              </a:rPr>
              <a:t>jako dotační titul pro podporu klubů v rámci celé členské základny</a:t>
            </a:r>
          </a:p>
          <a:p>
            <a:endParaRPr lang="cs-CZ" dirty="0" smtClean="0"/>
          </a:p>
          <a:p>
            <a:pPr lvl="0"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66180" y="1477169"/>
            <a:ext cx="928903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V roce 2023 se tohoto pilotního projektu zúčastnily:</a:t>
            </a:r>
          </a:p>
          <a:p>
            <a:pPr algn="just"/>
            <a:endParaRPr lang="cs-CZ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</a:rPr>
              <a:t>Veteran Car Club ČR,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</a:rPr>
              <a:t>z.s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cs-CZ" sz="1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sz="1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sz="1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sz="1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sz="1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sz="1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sz="1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sz="1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</a:rPr>
              <a:t>Mercedes-Benz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</a:rPr>
              <a:t>klub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</a:rPr>
              <a:t>Česká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</a:rPr>
              <a:t>republika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</a:rPr>
              <a:t>z.s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cs-CZ" sz="1600" b="1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962324" y="6013673"/>
            <a:ext cx="7675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3200" b="1" dirty="0" err="1" smtClean="0">
                <a:solidFill>
                  <a:schemeClr val="bg1"/>
                </a:solidFill>
              </a:rPr>
              <a:t>sekretariat</a:t>
            </a:r>
            <a:r>
              <a:rPr lang="cs-CZ" sz="3200" b="1" dirty="0" smtClean="0">
                <a:solidFill>
                  <a:schemeClr val="bg1"/>
                </a:solidFill>
              </a:rPr>
              <a:t>@</a:t>
            </a:r>
            <a:r>
              <a:rPr lang="cs-CZ" sz="3200" b="1" dirty="0" err="1" smtClean="0">
                <a:solidFill>
                  <a:schemeClr val="bg1"/>
                </a:solidFill>
              </a:rPr>
              <a:t>fkhv.cz</a:t>
            </a:r>
            <a:endParaRPr lang="cs-CZ" sz="3200" b="1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8668" y="1837209"/>
            <a:ext cx="4836219" cy="18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8668" y="3781425"/>
            <a:ext cx="2520280" cy="1756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455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738188" y="685081"/>
            <a:ext cx="92890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b="1" dirty="0" smtClean="0">
                <a:solidFill>
                  <a:schemeClr val="tx1">
                    <a:lumMod val="50000"/>
                  </a:schemeClr>
                </a:solidFill>
              </a:rPr>
              <a:t>Komise pro vzdělávání a vztahy s veřejností FKHV</a:t>
            </a:r>
            <a:r>
              <a:rPr lang="cs-CZ" sz="2400" dirty="0" smtClean="0">
                <a:solidFill>
                  <a:schemeClr val="tx1">
                    <a:lumMod val="50000"/>
                  </a:schemeClr>
                </a:solidFill>
              </a:rPr>
              <a:t> předkládá Shromáždění delegátů FKHV ČR zprávu o postupu činností v návaznosti na vizi a </a:t>
            </a:r>
            <a:r>
              <a:rPr lang="cs-CZ" sz="2400" dirty="0" err="1" smtClean="0">
                <a:solidFill>
                  <a:schemeClr val="tx1">
                    <a:lumMod val="50000"/>
                  </a:schemeClr>
                </a:solidFill>
              </a:rPr>
              <a:t>stretegii</a:t>
            </a:r>
            <a:r>
              <a:rPr lang="cs-CZ" sz="2400" dirty="0" smtClean="0">
                <a:solidFill>
                  <a:schemeClr val="tx1">
                    <a:lumMod val="50000"/>
                  </a:schemeClr>
                </a:solidFill>
              </a:rPr>
              <a:t> pro budoucí rozvoj aktivit FKHV ČR v oblasti přístupu k veřejnosti a ke skupině mladší generace motoristů, za účelem oslovovat nejenom komunitu </a:t>
            </a:r>
            <a:r>
              <a:rPr lang="cs-CZ" sz="2400" dirty="0" err="1" smtClean="0">
                <a:solidFill>
                  <a:schemeClr val="tx1">
                    <a:lumMod val="50000"/>
                  </a:schemeClr>
                </a:solidFill>
              </a:rPr>
              <a:t>veteránistů</a:t>
            </a:r>
            <a:r>
              <a:rPr lang="cs-CZ" sz="2400" dirty="0" smtClean="0">
                <a:solidFill>
                  <a:schemeClr val="tx1">
                    <a:lumMod val="50000"/>
                  </a:schemeClr>
                </a:solidFill>
              </a:rPr>
              <a:t> se staršími historickými vozidly, ale oslovit širší skupinu motoristů, zejm. mladší generace motoristů. V gesci komise je také podpora budoucího vývoje organizace jako dobře fungujícího subjektu přispívajícího k udržení základních morálních a racionálních hodnot tradičního motorismu.</a:t>
            </a:r>
            <a:endParaRPr lang="cs-CZ" sz="24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761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38188" y="469057"/>
            <a:ext cx="92890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tx1">
                    <a:lumMod val="50000"/>
                  </a:schemeClr>
                </a:solidFill>
              </a:rPr>
              <a:t>Spolupráce s členskou základnou</a:t>
            </a:r>
            <a:endParaRPr lang="cs-CZ" sz="3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b="1" dirty="0" smtClean="0">
                <a:solidFill>
                  <a:schemeClr val="bg1"/>
                </a:solidFill>
              </a:rPr>
              <a:t>Viditelnost jednotlivých klubů na sociálních sítích</a:t>
            </a:r>
            <a:endParaRPr lang="cs-CZ" b="1" dirty="0" smtClean="0">
              <a:solidFill>
                <a:schemeClr val="bg1"/>
              </a:solidFill>
            </a:endParaRPr>
          </a:p>
          <a:p>
            <a:endParaRPr lang="cs-CZ" dirty="0" smtClean="0"/>
          </a:p>
          <a:p>
            <a:pPr lvl="0"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66180" y="1477169"/>
            <a:ext cx="928903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Pro rok 2024 si KVVV vzala za svůj cíl podpořit viditelnost jednotlivých klubů celé členské základny na sociálních sítích a přiblížit tak jejich činnost 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š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irší veřejnosti za účelem nejenom rozšiřování a omlazování členské základny.</a:t>
            </a: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Při zájmu o tuto spolupráci prosím kontaktujte </a:t>
            </a:r>
            <a:r>
              <a:rPr lang="cs-CZ" dirty="0" smtClean="0">
                <a:solidFill>
                  <a:schemeClr val="bg1"/>
                </a:solidFill>
              </a:rPr>
              <a:t>Libora </a:t>
            </a:r>
            <a:r>
              <a:rPr lang="cs-CZ" dirty="0" err="1" smtClean="0">
                <a:solidFill>
                  <a:schemeClr val="bg1"/>
                </a:solidFill>
              </a:rPr>
              <a:t>Vykusu</a:t>
            </a:r>
            <a:r>
              <a:rPr lang="cs-CZ" dirty="0" smtClean="0">
                <a:solidFill>
                  <a:schemeClr val="bg1"/>
                </a:solidFill>
              </a:rPr>
              <a:t>, předsedu KVVV FKHV ČR</a:t>
            </a:r>
            <a:endParaRPr lang="cs-CZ" dirty="0" smtClean="0">
              <a:solidFill>
                <a:schemeClr val="bg1"/>
              </a:solidFill>
            </a:endParaRPr>
          </a:p>
          <a:p>
            <a:pPr algn="just"/>
            <a:endParaRPr lang="cs-CZ" sz="1600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962324" y="6013673"/>
            <a:ext cx="76754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3200" b="1" dirty="0" err="1" smtClean="0">
                <a:solidFill>
                  <a:schemeClr val="bg1"/>
                </a:solidFill>
                <a:hlinkClick r:id="rId2"/>
              </a:rPr>
              <a:t>vykusa</a:t>
            </a:r>
            <a:r>
              <a:rPr lang="cs-CZ" sz="3200" b="1" dirty="0" smtClean="0">
                <a:solidFill>
                  <a:schemeClr val="bg1"/>
                </a:solidFill>
                <a:hlinkClick r:id="rId2"/>
              </a:rPr>
              <a:t>@</a:t>
            </a:r>
            <a:r>
              <a:rPr lang="cs-CZ" sz="3200" b="1" dirty="0" err="1" smtClean="0">
                <a:solidFill>
                  <a:schemeClr val="bg1"/>
                </a:solidFill>
                <a:hlinkClick r:id="rId2"/>
              </a:rPr>
              <a:t>fkhv.cz</a:t>
            </a:r>
            <a:endParaRPr lang="cs-CZ" sz="3200" b="1" dirty="0" smtClean="0">
              <a:solidFill>
                <a:schemeClr val="bg1"/>
              </a:solidFill>
            </a:endParaRPr>
          </a:p>
          <a:p>
            <a:pPr algn="just"/>
            <a:r>
              <a:rPr lang="cs-CZ" sz="3200" b="1" dirty="0" smtClean="0">
                <a:solidFill>
                  <a:schemeClr val="bg1"/>
                </a:solidFill>
              </a:rPr>
              <a:t>                              Děkuji za pozornost</a:t>
            </a:r>
            <a:endParaRPr lang="cs-CZ" sz="3200" b="1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 descr="C:\Users\LVVV\Downloads\landscapes_trees_autumn-wallpaper-1920x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204" y="2989337"/>
            <a:ext cx="8800978" cy="2475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455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666180" y="469057"/>
            <a:ext cx="936104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800" b="1" dirty="0" smtClean="0">
                <a:solidFill>
                  <a:schemeClr val="tx1">
                    <a:lumMod val="50000"/>
                  </a:schemeClr>
                </a:solidFill>
              </a:rPr>
              <a:t>Působení  KVVV na vnitrostátní úrovni:</a:t>
            </a: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Podpora sdružených klubů a uskupení k oslovování širší veřejnosti a zejm. mládeže pro zajištění kontinuity aktivit a naplňování cílů jednotlivých 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uskupení,</a:t>
            </a:r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Správa účtů a aktivit na sociálních sítích (</a:t>
            </a:r>
            <a:r>
              <a:rPr lang="cs-CZ" dirty="0" err="1" smtClean="0">
                <a:solidFill>
                  <a:schemeClr val="tx1">
                    <a:lumMod val="50000"/>
                  </a:schemeClr>
                </a:solidFill>
              </a:rPr>
              <a:t>FaceBook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cs-CZ" dirty="0" err="1" smtClean="0">
                <a:solidFill>
                  <a:schemeClr val="tx1">
                    <a:lumMod val="50000"/>
                  </a:schemeClr>
                </a:solidFill>
              </a:rPr>
              <a:t>YouTube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),</a:t>
            </a:r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Pořádání akcí a setkání vozidel spadajících do skupiny YOUNGTIMER pro zajištění kontinuity aktivit FKHV ČR a podpory její členské základy v dlouhodobém 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horizontu.</a:t>
            </a:r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cs-CZ" sz="2800" b="1" dirty="0" smtClean="0">
                <a:solidFill>
                  <a:schemeClr val="tx1">
                    <a:lumMod val="50000"/>
                  </a:schemeClr>
                </a:solidFill>
              </a:rPr>
              <a:t>Působení KVVV na mezinárodní úrovni:</a:t>
            </a: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Aktivní vystupování a působení na půdě FIVA  v rámci i s přesahem členství v Kulturní komisi 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FIVA,</a:t>
            </a:r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Správa účtů, zajištění interakce a aktivity na sociálních sítích (</a:t>
            </a:r>
            <a:r>
              <a:rPr lang="cs-CZ" dirty="0" err="1" smtClean="0">
                <a:solidFill>
                  <a:schemeClr val="tx1">
                    <a:lumMod val="50000"/>
                  </a:schemeClr>
                </a:solidFill>
              </a:rPr>
              <a:t>FaceBook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cs-CZ" dirty="0" err="1" smtClean="0">
                <a:solidFill>
                  <a:schemeClr val="tx1">
                    <a:lumMod val="50000"/>
                  </a:schemeClr>
                </a:solidFill>
              </a:rPr>
              <a:t>YouTube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) s přesahem do 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zahraničí.</a:t>
            </a:r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endParaRPr lang="cs-CZ" sz="28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291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106340" y="6157689"/>
            <a:ext cx="7675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3200" b="1" dirty="0" smtClean="0">
                <a:solidFill>
                  <a:schemeClr val="bg1"/>
                </a:solidFill>
              </a:rPr>
              <a:t>Působení  KVVV na vnitrostátní úrovni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8188" y="469058"/>
            <a:ext cx="92890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solidFill>
                  <a:schemeClr val="tx1">
                    <a:lumMod val="50000"/>
                  </a:schemeClr>
                </a:solidFill>
              </a:rPr>
              <a:t>Pro rok 2023 si Komise pro vzdělávání a vztahy s veřejností FKHV ČR vytyčila níže uvedené cíle:</a:t>
            </a:r>
          </a:p>
          <a:p>
            <a:pPr lvl="0" algn="just"/>
            <a:r>
              <a:rPr lang="cs-CZ" b="1" u="sng" dirty="0" smtClean="0">
                <a:solidFill>
                  <a:schemeClr val="tx1">
                    <a:lumMod val="50000"/>
                  </a:schemeClr>
                </a:solidFill>
              </a:rPr>
              <a:t>Pokračovat v pevném propojení a spolupráci s dalšími komisemi FKHV ČR</a:t>
            </a:r>
          </a:p>
          <a:p>
            <a:pPr algn="just"/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Od prvního čtvrtletí roku 2022 probíhají neformální setkání zástupců </a:t>
            </a:r>
            <a:r>
              <a:rPr lang="cs-CZ" u="sng" dirty="0" smtClean="0">
                <a:solidFill>
                  <a:schemeClr val="tx1">
                    <a:lumMod val="50000"/>
                  </a:schemeClr>
                </a:solidFill>
              </a:rPr>
              <a:t>Kulturní komise (KK), Sportovní komise (SK) a Komise pro vzdělávání a vztahy s veřejností (KVVV)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, které podporují vzájemnou spolupráci těchto komisí při dosahování a naplňování cílů celé organizace ve spolupráci s členskou základnou, a to zejména na poli rozvoje FKHV ČR jako moderního spolku 21. století, hájícího morální a racionální hodnoty společnosti s odkazem na historii, uspokojujícího a chránícího veškeré zájmy, k jejichž naplňování je založen. FKHV ČR díky tomuto propojení vystupuje vůči veřejnosti jako kompaktní a jednotně fungující instituce přispívající rozvoji </a:t>
            </a:r>
            <a:r>
              <a:rPr lang="cs-CZ" dirty="0" err="1" smtClean="0">
                <a:solidFill>
                  <a:schemeClr val="tx1">
                    <a:lumMod val="50000"/>
                  </a:schemeClr>
                </a:solidFill>
              </a:rPr>
              <a:t>historicko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-technicko-kulturního prostředí v České republice.</a:t>
            </a: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0" algn="just"/>
            <a:r>
              <a:rPr lang="cs-CZ" u="sng" dirty="0" smtClean="0">
                <a:solidFill>
                  <a:schemeClr val="tx1">
                    <a:lumMod val="50000"/>
                  </a:schemeClr>
                </a:solidFill>
              </a:rPr>
              <a:t>Pokračovat ve správě FB stránky FKHV ČR a skupiny FKHV ČR – YOUNGTIMER:</a:t>
            </a:r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Za účelem tvorby moderní oficiální celostátní online platformy pro setkávání nadšenců pro YOUNGTIMER vozidla v České republice. </a:t>
            </a:r>
            <a:r>
              <a:rPr lang="cs-CZ" u="sng" dirty="0" smtClean="0">
                <a:solidFill>
                  <a:schemeClr val="tx1">
                    <a:lumMod val="50000"/>
                  </a:schemeClr>
                </a:solidFill>
              </a:rPr>
              <a:t>Podpořit majitele takových vozidel a získat pro ně výhody motivující k udržování takových vozidel v dobré kondici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cs-CZ" b="1" dirty="0" smtClean="0">
                <a:solidFill>
                  <a:schemeClr val="tx1">
                    <a:lumMod val="50000"/>
                  </a:schemeClr>
                </a:solidFill>
              </a:rPr>
              <a:t>FB skupina vytvořena 1. ledna 2021 v současnosti čítá 866 aktivních členů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55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106340" y="6157689"/>
            <a:ext cx="7675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3200" b="1" dirty="0" smtClean="0">
                <a:solidFill>
                  <a:schemeClr val="bg1"/>
                </a:solidFill>
              </a:rPr>
              <a:t>Působení  KVVV na vnitrostátní úrovni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8188" y="469058"/>
            <a:ext cx="92890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solidFill>
                  <a:schemeClr val="tx1">
                    <a:lumMod val="50000"/>
                  </a:schemeClr>
                </a:solidFill>
              </a:rPr>
              <a:t>Pro rok 2023 si Komise pro vzdělávání a vztahy s veřejností FKHV ČR vytyčila níže uvedené cíle:</a:t>
            </a:r>
          </a:p>
          <a:p>
            <a:pPr algn="just"/>
            <a:endParaRPr lang="cs-CZ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0" algn="just"/>
            <a:r>
              <a:rPr lang="cs-CZ" b="1" u="sng" dirty="0" smtClean="0">
                <a:solidFill>
                  <a:schemeClr val="tx1">
                    <a:lumMod val="50000"/>
                  </a:schemeClr>
                </a:solidFill>
              </a:rPr>
              <a:t>Podle plánu pro letošní rok proběhla realizace 3. YOUNGTIMER sraz pod záštitou FKHV ČR:</a:t>
            </a:r>
            <a:endParaRPr lang="cs-CZ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cs-CZ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3. ročník pravidelné akce konané každý rok, která je věnována nadšencům pro vozy spadající do kategorie YOUNGTIMER proběhl 24. 6. 2023 ve spolupráci s </a:t>
            </a:r>
            <a:r>
              <a:rPr lang="cs-CZ" dirty="0" err="1" smtClean="0">
                <a:solidFill>
                  <a:schemeClr val="tx1">
                    <a:lumMod val="50000"/>
                  </a:schemeClr>
                </a:solidFill>
              </a:rPr>
              <a:t>Automuzeem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 v Liberci. Součástí akce byl také bohatý program pro děti (soutěže, omalovánky, vystřihovánky, jízda na šlapacích autíčkách po dopravním hřišti, program s autíčky na dálková ovládání - překážková dráha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).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5602" name="Picture 2" descr="F:\LV\YOUNGTIMER ČR\2023\Liberec červen 2023\P10706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860" y="2989337"/>
            <a:ext cx="3384376" cy="2541392"/>
          </a:xfrm>
          <a:prstGeom prst="rect">
            <a:avLst/>
          </a:prstGeom>
          <a:noFill/>
        </p:spPr>
      </p:pic>
      <p:pic>
        <p:nvPicPr>
          <p:cNvPr id="25603" name="Picture 3" descr="F:\LV\YOUNGTIMER ČR\2023\Liberec červen 2023\P10707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172" y="3277369"/>
            <a:ext cx="2952328" cy="2216958"/>
          </a:xfrm>
          <a:prstGeom prst="rect">
            <a:avLst/>
          </a:prstGeom>
          <a:noFill/>
        </p:spPr>
      </p:pic>
      <p:pic>
        <p:nvPicPr>
          <p:cNvPr id="25604" name="Picture 4" descr="F:\LV\YOUNGTIMER ČR\2023\Liberec červen 2023\P10707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8508" y="3277369"/>
            <a:ext cx="2952327" cy="2216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455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106340" y="6157689"/>
            <a:ext cx="7675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3200" b="1" dirty="0" smtClean="0">
                <a:solidFill>
                  <a:schemeClr val="bg1"/>
                </a:solidFill>
              </a:rPr>
              <a:t>Působení  KVVV na vnitrostátní úrovni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8188" y="469057"/>
            <a:ext cx="92890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solidFill>
                  <a:schemeClr val="tx1">
                    <a:lumMod val="50000"/>
                  </a:schemeClr>
                </a:solidFill>
              </a:rPr>
              <a:t>Pro rok 2023 si Komise pro vzdělávání a vztahy s veřejností FKHV ČR vytyčila níže uvedené cíle:</a:t>
            </a:r>
          </a:p>
          <a:p>
            <a:pPr algn="just"/>
            <a:endParaRPr lang="cs-CZ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0" algn="just"/>
            <a:r>
              <a:rPr lang="cs-CZ" b="1" u="sng" dirty="0" smtClean="0">
                <a:solidFill>
                  <a:schemeClr val="tx1">
                    <a:lumMod val="50000"/>
                  </a:schemeClr>
                </a:solidFill>
              </a:rPr>
              <a:t>Nad rámec plánu pro letošní rok proběhla realizace více jak 5 akcí  ve spolupráci s některými kluby v rámci členské základny FKHV ČR, které na svých akcích podpořily propagaci FKHV ČR a zpřístupnili svou událost i pro majitele a nadšence vozidel skupiny YOUNGTIMER:</a:t>
            </a:r>
            <a:endParaRPr lang="cs-CZ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cs-CZ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just"/>
            <a:r>
              <a:rPr lang="cs-CZ" u="sng" dirty="0" smtClean="0">
                <a:solidFill>
                  <a:schemeClr val="tx1">
                    <a:lumMod val="50000"/>
                  </a:schemeClr>
                </a:solidFill>
              </a:rPr>
              <a:t>Slovácký </a:t>
            </a:r>
            <a:r>
              <a:rPr lang="cs-CZ" u="sng" dirty="0" err="1" smtClean="0">
                <a:solidFill>
                  <a:schemeClr val="tx1">
                    <a:lumMod val="50000"/>
                  </a:schemeClr>
                </a:solidFill>
              </a:rPr>
              <a:t>Veteran</a:t>
            </a:r>
            <a:r>
              <a:rPr lang="cs-CZ" u="sng" dirty="0" smtClean="0">
                <a:solidFill>
                  <a:schemeClr val="tx1">
                    <a:lumMod val="50000"/>
                  </a:schemeClr>
                </a:solidFill>
              </a:rPr>
              <a:t> Car </a:t>
            </a:r>
            <a:r>
              <a:rPr lang="cs-CZ" u="sng" dirty="0" err="1" smtClean="0">
                <a:solidFill>
                  <a:schemeClr val="tx1">
                    <a:lumMod val="50000"/>
                  </a:schemeClr>
                </a:solidFill>
              </a:rPr>
              <a:t>Club</a:t>
            </a:r>
            <a:r>
              <a:rPr lang="cs-CZ" u="sng" dirty="0" smtClean="0">
                <a:solidFill>
                  <a:schemeClr val="tx1">
                    <a:lumMod val="50000"/>
                  </a:schemeClr>
                </a:solidFill>
              </a:rPr>
              <a:t> Uherské Hradiště 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uspořádal dne 4. 6. 2023</a:t>
            </a:r>
          </a:p>
          <a:p>
            <a:pPr algn="just"/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Sraz veteránů v </a:t>
            </a:r>
            <a:r>
              <a:rPr lang="cs-CZ" dirty="0" err="1" smtClean="0">
                <a:solidFill>
                  <a:schemeClr val="tx1">
                    <a:lumMod val="50000"/>
                  </a:schemeClr>
                </a:solidFill>
              </a:rPr>
              <a:t>Kovozoo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, kde propagoval přizval FKHV ČR s iniciativou</a:t>
            </a:r>
          </a:p>
          <a:p>
            <a:pPr algn="just"/>
            <a:r>
              <a:rPr lang="cs-CZ" dirty="0" err="1" smtClean="0">
                <a:solidFill>
                  <a:schemeClr val="tx1">
                    <a:lumMod val="50000"/>
                  </a:schemeClr>
                </a:solidFill>
              </a:rPr>
              <a:t>YoungTimer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,</a:t>
            </a:r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cs-CZ" u="sng" dirty="0" err="1" smtClean="0">
                <a:solidFill>
                  <a:schemeClr val="tx1">
                    <a:lumMod val="50000"/>
                  </a:schemeClr>
                </a:solidFill>
              </a:rPr>
              <a:t>Veteran</a:t>
            </a:r>
            <a:r>
              <a:rPr lang="cs-CZ" u="sng" dirty="0" smtClean="0">
                <a:solidFill>
                  <a:schemeClr val="tx1">
                    <a:lumMod val="50000"/>
                  </a:schemeClr>
                </a:solidFill>
              </a:rPr>
              <a:t> Car </a:t>
            </a:r>
            <a:r>
              <a:rPr lang="cs-CZ" u="sng" dirty="0" err="1" smtClean="0">
                <a:solidFill>
                  <a:schemeClr val="tx1">
                    <a:lumMod val="50000"/>
                  </a:schemeClr>
                </a:solidFill>
              </a:rPr>
              <a:t>Club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 uspořádal dne 29. 7. 2023</a:t>
            </a:r>
          </a:p>
          <a:p>
            <a:pPr algn="just"/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sraz historických vozidel a </a:t>
            </a:r>
            <a:r>
              <a:rPr lang="cs-CZ" dirty="0" err="1" smtClean="0">
                <a:solidFill>
                  <a:schemeClr val="tx1">
                    <a:lumMod val="50000"/>
                  </a:schemeClr>
                </a:solidFill>
              </a:rPr>
              <a:t>Youngtimerů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 v rámci</a:t>
            </a:r>
          </a:p>
          <a:p>
            <a:pPr algn="just"/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Vícedenní Pražské Veterán 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Rallye,</a:t>
            </a:r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6626" name="Picture 2" descr="F:\LV\YOUNGTIMER ČR\2023\KovoZoo 4.6.2023\banner_veterani_2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8988" y="3277369"/>
            <a:ext cx="2257524" cy="1192449"/>
          </a:xfrm>
          <a:prstGeom prst="rect">
            <a:avLst/>
          </a:prstGeom>
          <a:noFill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4772" y="3781425"/>
            <a:ext cx="1800200" cy="167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455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106340" y="6229697"/>
            <a:ext cx="7675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3200" b="1" dirty="0" smtClean="0">
                <a:solidFill>
                  <a:schemeClr val="bg1"/>
                </a:solidFill>
              </a:rPr>
              <a:t>Působení KVVV na vnitrostátní úrovni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8188" y="469057"/>
            <a:ext cx="92890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solidFill>
                  <a:schemeClr val="tx1">
                    <a:lumMod val="50000"/>
                  </a:schemeClr>
                </a:solidFill>
              </a:rPr>
              <a:t>Pro rok 2023 si Komise pro vzdělávání a vztahy s veřejností FKHV ČR vytyčila níže uvedené cíle:</a:t>
            </a:r>
          </a:p>
          <a:p>
            <a:pPr algn="just"/>
            <a:endParaRPr lang="cs-CZ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0" algn="just"/>
            <a:r>
              <a:rPr lang="cs-CZ" b="1" u="sng" dirty="0" smtClean="0">
                <a:solidFill>
                  <a:schemeClr val="tx1">
                    <a:lumMod val="50000"/>
                  </a:schemeClr>
                </a:solidFill>
              </a:rPr>
              <a:t>Nad rámec plánu pro letošní rok proběhla realizace více jak 5 akcí  ve spolupráci s některými kluby v rámci členské základny FKHV ČR, které na svých akcích podpořily propagaci FKHV ČR a zpřístupnili svou událost i pro majitele a nadšence vozidel skupiny YOUNGTIMER:</a:t>
            </a:r>
            <a:endParaRPr lang="cs-CZ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cs-CZ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just"/>
            <a:r>
              <a:rPr lang="cs-CZ" u="sng" dirty="0" err="1" smtClean="0">
                <a:solidFill>
                  <a:schemeClr val="tx1">
                    <a:lumMod val="50000"/>
                  </a:schemeClr>
                </a:solidFill>
              </a:rPr>
              <a:t>Honest</a:t>
            </a:r>
            <a:r>
              <a:rPr lang="cs-CZ" u="sng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u="sng" dirty="0" err="1" smtClean="0">
                <a:solidFill>
                  <a:schemeClr val="tx1">
                    <a:lumMod val="50000"/>
                  </a:schemeClr>
                </a:solidFill>
              </a:rPr>
              <a:t>Veteran</a:t>
            </a:r>
            <a:r>
              <a:rPr lang="cs-CZ" u="sng" dirty="0" smtClean="0">
                <a:solidFill>
                  <a:schemeClr val="tx1">
                    <a:lumMod val="50000"/>
                  </a:schemeClr>
                </a:solidFill>
              </a:rPr>
              <a:t> Car </a:t>
            </a:r>
            <a:r>
              <a:rPr lang="cs-CZ" u="sng" dirty="0" err="1" smtClean="0">
                <a:solidFill>
                  <a:schemeClr val="tx1">
                    <a:lumMod val="50000"/>
                  </a:schemeClr>
                </a:solidFill>
              </a:rPr>
              <a:t>Club</a:t>
            </a:r>
            <a:r>
              <a:rPr lang="cs-CZ" u="sng" dirty="0" smtClean="0">
                <a:solidFill>
                  <a:schemeClr val="tx1">
                    <a:lumMod val="50000"/>
                  </a:schemeClr>
                </a:solidFill>
              </a:rPr>
              <a:t> Rožnov p. Radhoštěm 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uspořádal dne 27. 8. 2023</a:t>
            </a:r>
          </a:p>
          <a:p>
            <a:pPr algn="just"/>
            <a:r>
              <a:rPr lang="cs-CZ" dirty="0" err="1" smtClean="0">
                <a:solidFill>
                  <a:schemeClr val="tx1">
                    <a:lumMod val="50000"/>
                  </a:schemeClr>
                </a:solidFill>
              </a:rPr>
              <a:t>Veteranfest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, kde propagoval a přizval FKHV ČR s iniciativou </a:t>
            </a:r>
            <a:r>
              <a:rPr lang="cs-CZ" dirty="0" err="1" smtClean="0">
                <a:solidFill>
                  <a:schemeClr val="tx1">
                    <a:lumMod val="50000"/>
                  </a:schemeClr>
                </a:solidFill>
              </a:rPr>
              <a:t>YoungTimer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,</a:t>
            </a:r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cs-CZ" u="sng" dirty="0" err="1" smtClean="0">
                <a:solidFill>
                  <a:schemeClr val="tx1">
                    <a:lumMod val="50000"/>
                  </a:schemeClr>
                </a:solidFill>
              </a:rPr>
              <a:t>Veteran</a:t>
            </a:r>
            <a:r>
              <a:rPr lang="cs-CZ" u="sng" dirty="0" smtClean="0">
                <a:solidFill>
                  <a:schemeClr val="tx1">
                    <a:lumMod val="50000"/>
                  </a:schemeClr>
                </a:solidFill>
              </a:rPr>
              <a:t> Car </a:t>
            </a:r>
            <a:r>
              <a:rPr lang="cs-CZ" u="sng" dirty="0" err="1" smtClean="0">
                <a:solidFill>
                  <a:schemeClr val="tx1">
                    <a:lumMod val="50000"/>
                  </a:schemeClr>
                </a:solidFill>
              </a:rPr>
              <a:t>Club</a:t>
            </a:r>
            <a:r>
              <a:rPr lang="cs-CZ" u="sng" dirty="0" smtClean="0">
                <a:solidFill>
                  <a:schemeClr val="tx1">
                    <a:lumMod val="50000"/>
                  </a:schemeClr>
                </a:solidFill>
              </a:rPr>
              <a:t> Dobřichovice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 uspořádal dne 21. 5. 2023</a:t>
            </a:r>
          </a:p>
          <a:p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Veterány pod zámkem kde propagoval</a:t>
            </a:r>
          </a:p>
          <a:p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a přizval FKHV ČR s iniciativou </a:t>
            </a:r>
            <a:r>
              <a:rPr lang="cs-CZ" dirty="0" err="1" smtClean="0">
                <a:solidFill>
                  <a:schemeClr val="tx1">
                    <a:lumMod val="50000"/>
                  </a:schemeClr>
                </a:solidFill>
              </a:rPr>
              <a:t>YoungTimer</a:t>
            </a:r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A kde se zároveň podařilo rozšířit vztahy a</a:t>
            </a:r>
            <a:br>
              <a:rPr lang="cs-CZ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spolupráci s některými kolegy z 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FIVA.</a:t>
            </a:r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endParaRPr lang="cs-CZ" u="sng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7650" name="Picture 2" descr="F:\LV\YOUNGTIMER ČR\2023\Holešov 2023\0748140001675064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5052" y="2413273"/>
            <a:ext cx="1440160" cy="2031972"/>
          </a:xfrm>
          <a:prstGeom prst="rect">
            <a:avLst/>
          </a:prstGeom>
          <a:noFill/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724" y="4069457"/>
            <a:ext cx="2736304" cy="1431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55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2072" y="901105"/>
            <a:ext cx="8959896" cy="4308872"/>
          </a:xfrm>
        </p:spPr>
        <p:txBody>
          <a:bodyPr/>
          <a:lstStyle/>
          <a:p>
            <a:pPr algn="l"/>
            <a:r>
              <a:rPr lang="cs-CZ" dirty="0" smtClean="0"/>
              <a:t>350 </a:t>
            </a:r>
            <a:r>
              <a:rPr lang="cs-CZ" dirty="0" err="1" smtClean="0"/>
              <a:t>registered</a:t>
            </a:r>
            <a:r>
              <a:rPr lang="cs-CZ" dirty="0" smtClean="0"/>
              <a:t> </a:t>
            </a:r>
            <a:r>
              <a:rPr lang="cs-CZ" dirty="0" err="1" smtClean="0"/>
              <a:t>historical</a:t>
            </a:r>
            <a:r>
              <a:rPr lang="cs-CZ" dirty="0" smtClean="0"/>
              <a:t> </a:t>
            </a:r>
            <a:r>
              <a:rPr lang="cs-CZ" dirty="0" err="1" smtClean="0"/>
              <a:t>vehicles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65 </a:t>
            </a:r>
            <a:r>
              <a:rPr lang="cs-CZ" dirty="0" err="1" smtClean="0"/>
              <a:t>Youngtimers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002060"/>
                </a:solidFill>
              </a:rPr>
              <a:t>in </a:t>
            </a:r>
            <a:r>
              <a:rPr lang="cs-CZ" dirty="0" err="1" smtClean="0">
                <a:solidFill>
                  <a:srgbClr val="002060"/>
                </a:solidFill>
              </a:rPr>
              <a:t>same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time</a:t>
            </a:r>
            <a:r>
              <a:rPr lang="cs-CZ" dirty="0" smtClean="0">
                <a:solidFill>
                  <a:srgbClr val="002060"/>
                </a:solidFill>
              </a:rPr>
              <a:t/>
            </a:r>
            <a:br>
              <a:rPr lang="cs-CZ" dirty="0" smtClean="0">
                <a:solidFill>
                  <a:srgbClr val="002060"/>
                </a:solidFill>
              </a:rPr>
            </a:br>
            <a:r>
              <a:rPr lang="cs-CZ" dirty="0" err="1" smtClean="0">
                <a:solidFill>
                  <a:srgbClr val="002060"/>
                </a:solidFill>
              </a:rPr>
              <a:t>at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one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place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1027" name="Picture 3" descr="F:\LV\YOUNGTIMER ČR\2023\Dobřichovice květen\IMG_82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8708" y="1621185"/>
            <a:ext cx="4802878" cy="36004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58268" y="5941665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3200" b="1" dirty="0" smtClean="0">
                <a:solidFill>
                  <a:schemeClr val="bg1"/>
                </a:solidFill>
              </a:rPr>
              <a:t>Působení KVVV na mezinárodní úrovni v rámci FIVA</a:t>
            </a:r>
          </a:p>
        </p:txBody>
      </p:sp>
    </p:spTree>
    <p:extLst>
      <p:ext uri="{BB962C8B-B14F-4D97-AF65-F5344CB8AC3E}">
        <p14:creationId xmlns="" xmlns:p14="http://schemas.microsoft.com/office/powerpoint/2010/main" val="73352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962324" y="5941665"/>
            <a:ext cx="7092000" cy="1231106"/>
          </a:xfrm>
        </p:spPr>
        <p:txBody>
          <a:bodyPr/>
          <a:lstStyle/>
          <a:p>
            <a:r>
              <a:rPr lang="cs-CZ" dirty="0" err="1" smtClean="0"/>
              <a:t>Enough</a:t>
            </a:r>
            <a:r>
              <a:rPr lang="cs-CZ" dirty="0" smtClean="0"/>
              <a:t> </a:t>
            </a:r>
            <a:r>
              <a:rPr lang="cs-CZ" dirty="0" err="1" smtClean="0"/>
              <a:t>space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everyone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180" y="541065"/>
            <a:ext cx="3672408" cy="490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8718" y="541065"/>
            <a:ext cx="365649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F-PowerPoint 01">
  <a:themeElements>
    <a:clrScheme name="MFČR">
      <a:dk1>
        <a:srgbClr val="444444"/>
      </a:dk1>
      <a:lt1>
        <a:srgbClr val="FFFFFF"/>
      </a:lt1>
      <a:dk2>
        <a:srgbClr val="2581C4"/>
      </a:dk2>
      <a:lt2>
        <a:srgbClr val="E73431"/>
      </a:lt2>
      <a:accent1>
        <a:srgbClr val="92D050"/>
      </a:accent1>
      <a:accent2>
        <a:srgbClr val="FFC000"/>
      </a:accent2>
      <a:accent3>
        <a:srgbClr val="00B0F0"/>
      </a:accent3>
      <a:accent4>
        <a:srgbClr val="FF66CC"/>
      </a:accent4>
      <a:accent5>
        <a:srgbClr val="7030A0"/>
      </a:accent5>
      <a:accent6>
        <a:srgbClr val="CC6600"/>
      </a:accent6>
      <a:hlink>
        <a:srgbClr val="2581C4"/>
      </a:hlink>
      <a:folHlink>
        <a:srgbClr val="99D6FF"/>
      </a:folHlink>
    </a:clrScheme>
    <a:fontScheme name="MFČ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MF</Template>
  <TotalTime>0</TotalTime>
  <Words>1295</Words>
  <Application>Microsoft Office PowerPoint</Application>
  <PresentationFormat>Vlastní</PresentationFormat>
  <Paragraphs>177</Paragraphs>
  <Slides>20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MF-PowerPoint 01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350 registered historical vehicles  65 Youngtimers in same time at one place </vt:lpstr>
      <vt:lpstr>Enough space for everyone</vt:lpstr>
      <vt:lpstr>Young next to old</vt:lpstr>
      <vt:lpstr>FIVA promotion and awareness</vt:lpstr>
      <vt:lpstr>SOCIAL MEDIA content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2023-06-08T09:54:07Z</dcterms:created>
  <dcterms:modified xsi:type="dcterms:W3CDTF">2023-11-22T06:21:17Z</dcterms:modified>
</cp:coreProperties>
</file>